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34"/>
  </p:notesMasterIdLst>
  <p:sldIdLst>
    <p:sldId id="256" r:id="rId2"/>
    <p:sldId id="353" r:id="rId3"/>
    <p:sldId id="356" r:id="rId4"/>
    <p:sldId id="357" r:id="rId5"/>
    <p:sldId id="358" r:id="rId6"/>
    <p:sldId id="359" r:id="rId7"/>
    <p:sldId id="360" r:id="rId8"/>
    <p:sldId id="361" r:id="rId9"/>
    <p:sldId id="362" r:id="rId10"/>
    <p:sldId id="363" r:id="rId11"/>
    <p:sldId id="364" r:id="rId12"/>
    <p:sldId id="365" r:id="rId13"/>
    <p:sldId id="367" r:id="rId14"/>
    <p:sldId id="366" r:id="rId15"/>
    <p:sldId id="382" r:id="rId16"/>
    <p:sldId id="368" r:id="rId17"/>
    <p:sldId id="383" r:id="rId18"/>
    <p:sldId id="384" r:id="rId19"/>
    <p:sldId id="369" r:id="rId20"/>
    <p:sldId id="370" r:id="rId21"/>
    <p:sldId id="371" r:id="rId22"/>
    <p:sldId id="372" r:id="rId23"/>
    <p:sldId id="373" r:id="rId24"/>
    <p:sldId id="374" r:id="rId25"/>
    <p:sldId id="375" r:id="rId26"/>
    <p:sldId id="376" r:id="rId27"/>
    <p:sldId id="377" r:id="rId28"/>
    <p:sldId id="378" r:id="rId29"/>
    <p:sldId id="379" r:id="rId30"/>
    <p:sldId id="380" r:id="rId31"/>
    <p:sldId id="381" r:id="rId32"/>
    <p:sldId id="286"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D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62" autoAdjust="0"/>
    <p:restoredTop sz="94660"/>
  </p:normalViewPr>
  <p:slideViewPr>
    <p:cSldViewPr snapToGrid="0">
      <p:cViewPr>
        <p:scale>
          <a:sx n="70" d="100"/>
          <a:sy n="70" d="100"/>
        </p:scale>
        <p:origin x="1500" y="162"/>
      </p:cViewPr>
      <p:guideLst>
        <p:guide orient="horz" pos="2160"/>
        <p:guide pos="2880"/>
      </p:guideLst>
    </p:cSldViewPr>
  </p:slideViewPr>
  <p:notesTextViewPr>
    <p:cViewPr>
      <p:scale>
        <a:sx n="1" d="1"/>
        <a:sy n="1" d="1"/>
      </p:scale>
      <p:origin x="0" y="0"/>
    </p:cViewPr>
  </p:notesTextViewPr>
  <p:sorterViewPr>
    <p:cViewPr>
      <p:scale>
        <a:sx n="130" d="100"/>
        <a:sy n="130" d="100"/>
      </p:scale>
      <p:origin x="0" y="49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30B9EC-75F5-47C5-9980-B604F0B4C134}" type="datetimeFigureOut">
              <a:rPr lang="en-US" smtClean="0"/>
              <a:t>7/4/2017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B6EB8D-DC90-4D13-A92F-45F513129B13}" type="slidenum">
              <a:rPr lang="en-US" smtClean="0"/>
              <a:t>‹#›</a:t>
            </a:fld>
            <a:endParaRPr lang="en-US" dirty="0"/>
          </a:p>
        </p:txBody>
      </p:sp>
    </p:spTree>
    <p:extLst>
      <p:ext uri="{BB962C8B-B14F-4D97-AF65-F5344CB8AC3E}">
        <p14:creationId xmlns:p14="http://schemas.microsoft.com/office/powerpoint/2010/main" val="1310985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F45E97-5BB3-4E52-949A-05C6B2F28EA0}" type="slidenum">
              <a:rPr lang="en-US">
                <a:solidFill>
                  <a:prstClr val="black"/>
                </a:solidFill>
              </a:rPr>
              <a:pPr/>
              <a:t>32</a:t>
            </a:fld>
            <a:endParaRPr lang="en-US" dirty="0">
              <a:solidFill>
                <a:prstClr val="black"/>
              </a:solidFill>
            </a:endParaRPr>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38321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406020"/>
            <a:ext cx="6172199" cy="2251579"/>
          </a:xfrm>
        </p:spPr>
        <p:txBody>
          <a:bodyPr lIns="0" rIns="0" anchor="t">
            <a:noAutofit/>
          </a:bodyPr>
          <a:lstStyle>
            <a:lvl1pPr>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066800" y="3905864"/>
            <a:ext cx="6172200" cy="1123336"/>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smtClean="0"/>
              <a:t>7/4/2017</a:t>
            </a:fld>
            <a:endParaRPr lang="en-US" dirty="0"/>
          </a:p>
        </p:txBody>
      </p:sp>
      <p:sp>
        <p:nvSpPr>
          <p:cNvPr id="8" name="Slide Number Placeholder 7"/>
          <p:cNvSpPr>
            <a:spLocks noGrp="1"/>
          </p:cNvSpPr>
          <p:nvPr>
            <p:ph type="sldNum" sz="quarter" idx="11"/>
          </p:nvPr>
        </p:nvSpPr>
        <p:spPr/>
        <p:txBody>
          <a:bodyPr/>
          <a:lstStyle/>
          <a:p>
            <a:fld id="{6D22F896-40B5-4ADD-8801-0D06FADFA095}" type="slidenum">
              <a:rPr lang="en-US" smtClean="0"/>
              <a:pPr/>
              <a:t>‹#›</a:t>
            </a:fld>
            <a:endParaRPr lang="en-US" dirty="0"/>
          </a:p>
        </p:txBody>
      </p:sp>
      <p:sp>
        <p:nvSpPr>
          <p:cNvPr id="9" name="Footer Placeholder 8"/>
          <p:cNvSpPr>
            <a:spLocks noGrp="1"/>
          </p:cNvSpPr>
          <p:nvPr>
            <p:ph type="ftr" sz="quarter" idx="12"/>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3456432" y="1545336"/>
            <a:ext cx="4224528"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8"/>
          <p:cNvSpPr>
            <a:spLocks noGrp="1"/>
          </p:cNvSpPr>
          <p:nvPr>
            <p:ph type="dt" sz="half" idx="14"/>
          </p:nvPr>
        </p:nvSpPr>
        <p:spPr/>
        <p:txBody>
          <a:bodyPr/>
          <a:lstStyle/>
          <a:p>
            <a:fld id="{99916976-5D93-46E4-A98A-FAD63E4D0EA8}" type="datetimeFigureOut">
              <a:rPr lang="en-US" smtClean="0"/>
              <a:t>7/4/2017</a:t>
            </a:fld>
            <a:endParaRPr lang="en-US" dirty="0"/>
          </a:p>
        </p:txBody>
      </p:sp>
      <p:sp>
        <p:nvSpPr>
          <p:cNvPr id="10" name="Slide Number Placeholder 9"/>
          <p:cNvSpPr>
            <a:spLocks noGrp="1"/>
          </p:cNvSpPr>
          <p:nvPr>
            <p:ph type="sldNum" sz="quarter" idx="15"/>
          </p:nvPr>
        </p:nvSpPr>
        <p:spPr/>
        <p:txBody>
          <a:bodyPr/>
          <a:lstStyle/>
          <a:p>
            <a:fld id="{6D22F896-40B5-4ADD-8801-0D06FADFA095}" type="slidenum">
              <a:rPr lang="en-US" smtClean="0"/>
              <a:t>‹#›</a:t>
            </a:fld>
            <a:endParaRPr lang="en-US" dirty="0"/>
          </a:p>
        </p:txBody>
      </p:sp>
      <p:sp>
        <p:nvSpPr>
          <p:cNvPr id="11" name="Footer Placeholder 10"/>
          <p:cNvSpPr>
            <a:spLocks noGrp="1"/>
          </p:cNvSpPr>
          <p:nvPr>
            <p:ph type="ftr" sz="quarter" idx="16"/>
          </p:nvPr>
        </p:nvSpPr>
        <p:spPr/>
        <p:txBody>
          <a:bodyPr/>
          <a:lstStyle/>
          <a:p>
            <a:r>
              <a:rPr lang="en-US" dirty="0" smtClean="0"/>
              <a:t>
              </a:t>
            </a:r>
            <a:endParaRPr lang="en-US" dirty="0"/>
          </a:p>
        </p:txBody>
      </p:sp>
      <p:sp>
        <p:nvSpPr>
          <p:cNvPr id="12" name="Title 11"/>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9848" y="1472184"/>
            <a:ext cx="6172200" cy="2130552"/>
          </a:xfrm>
        </p:spPr>
        <p:txBody>
          <a:bodyPr anchor="t">
            <a:noAutofit/>
          </a:bodyPr>
          <a:lstStyle>
            <a:lvl1pPr algn="l">
              <a:defRPr sz="48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069848" y="3886200"/>
            <a:ext cx="6172200" cy="914400"/>
          </a:xfrm>
        </p:spPr>
        <p:txBody>
          <a:bodyPr anchor="t">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F39F4F5-F4D2-4D2A-AB60-88D37ADCB869}" type="datetimeFigureOut">
              <a:rPr lang="en-US" smtClean="0"/>
              <a:t>7/4/2017</a:t>
            </a:fld>
            <a:endParaRPr lang="en-US" dirty="0"/>
          </a:p>
        </p:txBody>
      </p:sp>
      <p:sp>
        <p:nvSpPr>
          <p:cNvPr id="8" name="Slide Number Placeholder 7"/>
          <p:cNvSpPr>
            <a:spLocks noGrp="1"/>
          </p:cNvSpPr>
          <p:nvPr>
            <p:ph type="sldNum" sz="quarter" idx="11"/>
          </p:nvPr>
        </p:nvSpPr>
        <p:spPr/>
        <p:txBody>
          <a:bodyPr/>
          <a:lstStyle/>
          <a:p>
            <a:fld id="{6D22F896-40B5-4ADD-8801-0D06FADFA095}" type="slidenum">
              <a:rPr lang="en-US" smtClean="0"/>
              <a:t>‹#›</a:t>
            </a:fld>
            <a:endParaRPr lang="en-US" dirty="0"/>
          </a:p>
        </p:txBody>
      </p:sp>
      <p:sp>
        <p:nvSpPr>
          <p:cNvPr id="9" name="Footer Placeholder 8"/>
          <p:cNvSpPr>
            <a:spLocks noGrp="1"/>
          </p:cNvSpPr>
          <p:nvPr>
            <p:ph type="ftr" sz="quarter" idx="12"/>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6325" cy="1066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486998" y="1915859"/>
            <a:ext cx="3646966" cy="288142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6754" y="1915881"/>
            <a:ext cx="3639311" cy="2881398"/>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0"/>
          </p:nvPr>
        </p:nvSpPr>
        <p:spPr/>
        <p:txBody>
          <a:bodyPr/>
          <a:lstStyle/>
          <a:p>
            <a:fld id="{D23BC6CE-6D1E-47E5-8859-F31AC5380EB2}" type="datetimeFigureOut">
              <a:rPr lang="en-US" smtClean="0"/>
              <a:t>7/4/2017</a:t>
            </a:fld>
            <a:endParaRPr lang="en-US" dirty="0"/>
          </a:p>
        </p:txBody>
      </p:sp>
      <p:sp>
        <p:nvSpPr>
          <p:cNvPr id="10" name="Slide Number Placeholder 9"/>
          <p:cNvSpPr>
            <a:spLocks noGrp="1"/>
          </p:cNvSpPr>
          <p:nvPr>
            <p:ph type="sldNum" sz="quarter" idx="11"/>
          </p:nvPr>
        </p:nvSpPr>
        <p:spPr/>
        <p:txBody>
          <a:bodyPr/>
          <a:lstStyle/>
          <a:p>
            <a:fld id="{6D22F896-40B5-4ADD-8801-0D06FADFA095}" type="slidenum">
              <a:rPr lang="en-US" smtClean="0"/>
              <a:t>‹#›</a:t>
            </a:fld>
            <a:endParaRPr lang="en-US" dirty="0"/>
          </a:p>
        </p:txBody>
      </p:sp>
      <p:sp>
        <p:nvSpPr>
          <p:cNvPr id="11" name="Footer Placeholder 10"/>
          <p:cNvSpPr>
            <a:spLocks noGrp="1"/>
          </p:cNvSpPr>
          <p:nvPr>
            <p:ph type="ftr" sz="quarter" idx="12"/>
          </p:nvPr>
        </p:nvSpPr>
        <p:spPr>
          <a:xfrm>
            <a:off x="493776" y="6356350"/>
            <a:ext cx="5102352" cy="365125"/>
          </a:xfrm>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5734" cy="1066799"/>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95301" y="1916113"/>
            <a:ext cx="3638550"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860676"/>
            <a:ext cx="3638550" cy="28828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2625" y="1916113"/>
            <a:ext cx="3660775"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92626" y="2860676"/>
            <a:ext cx="3651250" cy="288290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0"/>
          </p:nvPr>
        </p:nvSpPr>
        <p:spPr/>
        <p:txBody>
          <a:bodyPr/>
          <a:lstStyle/>
          <a:p>
            <a:fld id="{B1B4E7C4-4DA4-404D-9965-B13F2DD7D8BF}" type="datetimeFigureOut">
              <a:rPr lang="en-US" smtClean="0"/>
              <a:t>7/4/2017</a:t>
            </a:fld>
            <a:endParaRPr lang="en-US" dirty="0"/>
          </a:p>
        </p:txBody>
      </p:sp>
      <p:sp>
        <p:nvSpPr>
          <p:cNvPr id="11" name="Slide Number Placeholder 10"/>
          <p:cNvSpPr>
            <a:spLocks noGrp="1"/>
          </p:cNvSpPr>
          <p:nvPr>
            <p:ph type="sldNum" sz="quarter" idx="11"/>
          </p:nvPr>
        </p:nvSpPr>
        <p:spPr/>
        <p:txBody>
          <a:bodyPr/>
          <a:lstStyle/>
          <a:p>
            <a:fld id="{6D22F896-40B5-4ADD-8801-0D06FADFA095}" type="slidenum">
              <a:rPr lang="en-US" smtClean="0"/>
              <a:t>‹#›</a:t>
            </a:fld>
            <a:endParaRPr lang="en-US" dirty="0"/>
          </a:p>
        </p:txBody>
      </p:sp>
      <p:sp>
        <p:nvSpPr>
          <p:cNvPr id="12" name="Footer Placeholder 11"/>
          <p:cNvSpPr>
            <a:spLocks noGrp="1"/>
          </p:cNvSpPr>
          <p:nvPr>
            <p:ph type="ftr" sz="quarter" idx="12"/>
          </p:nvPr>
        </p:nvSpPr>
        <p:spPr>
          <a:xfrm>
            <a:off x="493776" y="6356350"/>
            <a:ext cx="5102352" cy="365125"/>
          </a:xfrm>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7162800" y="1551543"/>
            <a:ext cx="1828800" cy="365125"/>
          </a:xfrm>
        </p:spPr>
        <p:txBody>
          <a:bodyPr/>
          <a:lstStyle/>
          <a:p>
            <a:fld id="{476FB7AA-4A53-424F-AD41-70827B6504BA}" type="datetimeFigureOut">
              <a:rPr lang="en-US" smtClean="0"/>
              <a:t>7/4/2017</a:t>
            </a:fld>
            <a:endParaRPr lang="en-US" dirty="0"/>
          </a:p>
        </p:txBody>
      </p:sp>
      <p:sp>
        <p:nvSpPr>
          <p:cNvPr id="5" name="Title 4"/>
          <p:cNvSpPr>
            <a:spLocks noGrp="1"/>
          </p:cNvSpPr>
          <p:nvPr>
            <p:ph type="title"/>
          </p:nvPr>
        </p:nvSpPr>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6D22F896-40B5-4ADD-8801-0D06FADFA095}" type="slidenum">
              <a:rPr lang="en-US" smtClean="0"/>
              <a:t>‹#›</a:t>
            </a:fld>
            <a:endParaRPr lang="en-US" dirty="0"/>
          </a:p>
        </p:txBody>
      </p:sp>
      <p:sp>
        <p:nvSpPr>
          <p:cNvPr id="6" name="Footer Placeholder 5"/>
          <p:cNvSpPr>
            <a:spLocks noGrp="1"/>
          </p:cNvSpPr>
          <p:nvPr>
            <p:ph type="ftr" sz="quarter" idx="12"/>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7/4/2017</a:t>
            </a:fld>
            <a:endParaRPr lang="en-US" dirty="0"/>
          </a:p>
        </p:txBody>
      </p:sp>
      <p:sp>
        <p:nvSpPr>
          <p:cNvPr id="3" name="Footer Placeholder 2"/>
          <p:cNvSpPr>
            <a:spLocks noGrp="1"/>
          </p:cNvSpPr>
          <p:nvPr>
            <p:ph type="ftr" sz="quarter" idx="11"/>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450" y="1920876"/>
            <a:ext cx="3654425" cy="2889249"/>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93776" y="606425"/>
            <a:ext cx="3629025" cy="1041400"/>
          </a:xfrm>
        </p:spPr>
        <p:txBody>
          <a:bodyPr anchor="t">
            <a:normAutofit/>
          </a:bodyPr>
          <a:lstStyle>
            <a:lvl1pPr algn="l">
              <a:defRPr sz="18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 y="1920875"/>
            <a:ext cx="3629025" cy="1812925"/>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F7D1BD23-6E54-4D9D-AD88-A2813C73CC25}" type="datetimeFigureOut">
              <a:rPr lang="en-US" smtClean="0"/>
              <a:t>7/4/2017</a:t>
            </a:fld>
            <a:endParaRPr lang="en-US" dirty="0"/>
          </a:p>
        </p:txBody>
      </p:sp>
      <p:sp>
        <p:nvSpPr>
          <p:cNvPr id="9" name="Slide Number Placeholder 8"/>
          <p:cNvSpPr>
            <a:spLocks noGrp="1"/>
          </p:cNvSpPr>
          <p:nvPr>
            <p:ph type="sldNum" sz="quarter" idx="11"/>
          </p:nvPr>
        </p:nvSpPr>
        <p:spPr/>
        <p:txBody>
          <a:bodyPr/>
          <a:lstStyle/>
          <a:p>
            <a:fld id="{6D22F896-40B5-4ADD-8801-0D06FADFA095}" type="slidenum">
              <a:rPr lang="en-US" smtClean="0"/>
              <a:t>‹#›</a:t>
            </a:fld>
            <a:endParaRPr lang="en-US" dirty="0"/>
          </a:p>
        </p:txBody>
      </p:sp>
      <p:sp>
        <p:nvSpPr>
          <p:cNvPr id="10" name="Footer Placeholder 9"/>
          <p:cNvSpPr>
            <a:spLocks noGrp="1"/>
          </p:cNvSpPr>
          <p:nvPr>
            <p:ph type="ftr" sz="quarter" idx="12"/>
          </p:nvPr>
        </p:nvSpPr>
        <p:spPr>
          <a:xfrm>
            <a:off x="493776" y="6356350"/>
            <a:ext cx="5102352" cy="365125"/>
          </a:xfrm>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0074"/>
            <a:ext cx="2074862" cy="1981201"/>
          </a:xfrm>
          <a:ln>
            <a:noFill/>
          </a:ln>
        </p:spPr>
        <p:txBody>
          <a:bodyPr anchor="t">
            <a:normAutofit/>
          </a:bodyPr>
          <a:lstStyle>
            <a:lvl1pPr algn="l">
              <a:defRPr sz="1800" b="0"/>
            </a:lvl1pPr>
          </a:lstStyle>
          <a:p>
            <a:r>
              <a:rPr lang="en-US" smtClean="0"/>
              <a:t>Click to edit Master title style</a:t>
            </a:r>
            <a:endParaRPr lang="en-US" dirty="0"/>
          </a:p>
        </p:txBody>
      </p:sp>
      <p:sp>
        <p:nvSpPr>
          <p:cNvPr id="3" name="Picture Placeholder 2"/>
          <p:cNvSpPr>
            <a:spLocks noGrp="1"/>
          </p:cNvSpPr>
          <p:nvPr>
            <p:ph type="pic" idx="1"/>
          </p:nvPr>
        </p:nvSpPr>
        <p:spPr>
          <a:xfrm>
            <a:off x="2963862" y="1650999"/>
            <a:ext cx="5627687" cy="42207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2963862" y="614363"/>
            <a:ext cx="3741738" cy="909637"/>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471A834-4F3C-4AF9-9C74-05EC35A0F292}" type="datetimeFigureOut">
              <a:rPr lang="en-US" smtClean="0"/>
              <a:t>7/4/2017</a:t>
            </a:fld>
            <a:endParaRPr lang="en-US" dirty="0"/>
          </a:p>
        </p:txBody>
      </p:sp>
      <p:sp>
        <p:nvSpPr>
          <p:cNvPr id="9" name="Slide Number Placeholder 8"/>
          <p:cNvSpPr>
            <a:spLocks noGrp="1"/>
          </p:cNvSpPr>
          <p:nvPr>
            <p:ph type="sldNum" sz="quarter" idx="11"/>
          </p:nvPr>
        </p:nvSpPr>
        <p:spPr/>
        <p:txBody>
          <a:bodyPr/>
          <a:lstStyle/>
          <a:p>
            <a:fld id="{6D22F896-40B5-4ADD-8801-0D06FADFA095}" type="slidenum">
              <a:rPr lang="en-US" smtClean="0"/>
              <a:t>‹#›</a:t>
            </a:fld>
            <a:endParaRPr lang="en-US" dirty="0"/>
          </a:p>
        </p:txBody>
      </p:sp>
      <p:sp>
        <p:nvSpPr>
          <p:cNvPr id="10" name="Footer Placeholder 9"/>
          <p:cNvSpPr>
            <a:spLocks noGrp="1"/>
          </p:cNvSpPr>
          <p:nvPr>
            <p:ph type="ftr" sz="quarter" idx="12"/>
          </p:nvPr>
        </p:nvSpPr>
        <p:spPr>
          <a:xfrm>
            <a:off x="493776" y="6356350"/>
            <a:ext cx="5102352" cy="365125"/>
          </a:xfrm>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4400" y="1554480"/>
            <a:ext cx="4222308" cy="38862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7/4/2017</a:t>
            </a:fld>
            <a:endParaRPr lang="en-US" dirty="0"/>
          </a:p>
        </p:txBody>
      </p:sp>
      <p:sp>
        <p:nvSpPr>
          <p:cNvPr id="5" name="Footer Placeholder 4"/>
          <p:cNvSpPr>
            <a:spLocks noGrp="1"/>
          </p:cNvSpPr>
          <p:nvPr>
            <p:ph type="ftr" sz="quarter" idx="11"/>
          </p:nvPr>
        </p:nvSpPr>
        <p:spPr/>
        <p:txBody>
          <a:bodyPr/>
          <a:lstStyle/>
          <a:p>
            <a:r>
              <a:rPr lang="en-US" dirty="0"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9848" y="1554480"/>
            <a:ext cx="2075688" cy="3886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6432" y="1554480"/>
            <a:ext cx="4224528" cy="3886200"/>
          </a:xfrm>
        </p:spPr>
        <p:txBody>
          <a:bodyPr vert="eaVe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0FD78B-DB02-4362-BCDC-98A55456977C}" type="datetimeFigureOut">
              <a:rPr lang="en-US" smtClean="0"/>
              <a:t>7/4/2017</a:t>
            </a:fld>
            <a:endParaRPr lang="en-US" dirty="0"/>
          </a:p>
        </p:txBody>
      </p:sp>
      <p:sp>
        <p:nvSpPr>
          <p:cNvPr id="5" name="Footer Placeholder 4"/>
          <p:cNvSpPr>
            <a:spLocks noGrp="1"/>
          </p:cNvSpPr>
          <p:nvPr>
            <p:ph type="ftr" sz="quarter" idx="11"/>
          </p:nvPr>
        </p:nvSpPr>
        <p:spPr/>
        <p:txBody>
          <a:bodyPr/>
          <a:lstStyle/>
          <a:p>
            <a:r>
              <a:rPr lang="en-US" dirty="0"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1554480"/>
            <a:ext cx="2073348" cy="197946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454400" y="1547036"/>
            <a:ext cx="4222308" cy="38862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189468"/>
            <a:ext cx="1828800"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51CF1133-3259-4C45-BABA-5B62D9C6F78D}" type="datetimeFigureOut">
              <a:rPr lang="en-US" smtClean="0"/>
              <a:t>7/4/2017</a:t>
            </a:fld>
            <a:endParaRPr lang="en-US" dirty="0"/>
          </a:p>
        </p:txBody>
      </p:sp>
      <p:sp>
        <p:nvSpPr>
          <p:cNvPr id="5" name="Footer Placeholder 4"/>
          <p:cNvSpPr>
            <a:spLocks noGrp="1"/>
          </p:cNvSpPr>
          <p:nvPr>
            <p:ph type="ftr" sz="quarter" idx="3"/>
          </p:nvPr>
        </p:nvSpPr>
        <p:spPr>
          <a:xfrm>
            <a:off x="1069848" y="6356350"/>
            <a:ext cx="5102352" cy="365125"/>
          </a:xfrm>
          <a:prstGeom prst="rect">
            <a:avLst/>
          </a:prstGeom>
        </p:spPr>
        <p:txBody>
          <a:bodyPr vert="horz" lIns="91440" tIns="45720" rIns="91440" bIns="45720" rtlCol="0" anchor="t"/>
          <a:lstStyle>
            <a:lvl1pPr algn="l">
              <a:defRPr sz="1200">
                <a:solidFill>
                  <a:schemeClr val="tx1"/>
                </a:solidFill>
              </a:defRPr>
            </a:lvl1pPr>
          </a:lstStyle>
          <a:p>
            <a:r>
              <a:rPr lang="en-US" dirty="0" smtClean="0"/>
              <a:t>
              </a:t>
            </a:r>
            <a:endParaRPr lang="en-US" dirty="0"/>
          </a:p>
        </p:txBody>
      </p:sp>
      <p:sp>
        <p:nvSpPr>
          <p:cNvPr id="6" name="Slide Number Placeholder 5"/>
          <p:cNvSpPr>
            <a:spLocks noGrp="1"/>
          </p:cNvSpPr>
          <p:nvPr>
            <p:ph type="sldNum" sz="quarter" idx="4"/>
          </p:nvPr>
        </p:nvSpPr>
        <p:spPr>
          <a:xfrm>
            <a:off x="7159752" y="6356350"/>
            <a:ext cx="1137684"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6D22F896-40B5-4ADD-8801-0D06FADFA095}"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iming>
    <p:tnLst>
      <p:par>
        <p:cTn id="1" dur="indefinite" restart="never" nodeType="tmRoot"/>
      </p:par>
    </p:tnLst>
  </p:timing>
  <p:hf sldNum="0" hdr="0" ftr="0" dt="0"/>
  <p:txStyles>
    <p:title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Hce5sSF7Ht8"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cdc.gov/injury/"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4755" y="948808"/>
            <a:ext cx="7394031" cy="1983587"/>
          </a:xfrm>
        </p:spPr>
        <p:txBody>
          <a:bodyPr/>
          <a:lstStyle/>
          <a:p>
            <a:r>
              <a:rPr lang="en-US" sz="4800" dirty="0" smtClean="0"/>
              <a:t>Introduction </a:t>
            </a:r>
            <a:r>
              <a:rPr lang="en-US" sz="4800" dirty="0"/>
              <a:t>to Public Health</a:t>
            </a:r>
            <a:r>
              <a:rPr lang="en-US" sz="4400" dirty="0"/>
              <a:t/>
            </a:r>
            <a:br>
              <a:rPr lang="en-US" sz="4400" dirty="0"/>
            </a:br>
            <a:r>
              <a:rPr lang="en-US" sz="2800" dirty="0"/>
              <a:t>PUBH01101</a:t>
            </a:r>
          </a:p>
        </p:txBody>
      </p:sp>
      <p:sp>
        <p:nvSpPr>
          <p:cNvPr id="3" name="Subtitle 2"/>
          <p:cNvSpPr>
            <a:spLocks noGrp="1"/>
          </p:cNvSpPr>
          <p:nvPr>
            <p:ph type="subTitle" idx="1"/>
          </p:nvPr>
        </p:nvSpPr>
        <p:spPr>
          <a:xfrm>
            <a:off x="1003736" y="4930654"/>
            <a:ext cx="6172200" cy="1123336"/>
          </a:xfrm>
        </p:spPr>
        <p:txBody>
          <a:bodyPr>
            <a:normAutofit fontScale="92500" lnSpcReduction="20000"/>
          </a:bodyPr>
          <a:lstStyle/>
          <a:p>
            <a:r>
              <a:rPr lang="en-US" sz="2600" b="1" dirty="0" smtClean="0">
                <a:solidFill>
                  <a:schemeClr val="bg2">
                    <a:lumMod val="25000"/>
                    <a:lumOff val="75000"/>
                  </a:schemeClr>
                </a:solidFill>
              </a:rPr>
              <a:t>Logan University</a:t>
            </a:r>
          </a:p>
          <a:p>
            <a:r>
              <a:rPr lang="en-US" sz="2500" dirty="0" smtClean="0">
                <a:solidFill>
                  <a:schemeClr val="bg2">
                    <a:lumMod val="25000"/>
                    <a:lumOff val="75000"/>
                  </a:schemeClr>
                </a:solidFill>
              </a:rPr>
              <a:t>College of Health Sciences</a:t>
            </a:r>
          </a:p>
          <a:p>
            <a:r>
              <a:rPr lang="en-US" sz="2400" dirty="0" smtClean="0">
                <a:solidFill>
                  <a:schemeClr val="bg2">
                    <a:lumMod val="25000"/>
                    <a:lumOff val="75000"/>
                  </a:schemeClr>
                </a:solidFill>
              </a:rPr>
              <a:t>David Beavers, MEd, DC, MPH, FIACA</a:t>
            </a:r>
            <a:endParaRPr lang="en-US" sz="2400" dirty="0">
              <a:solidFill>
                <a:schemeClr val="bg2">
                  <a:lumMod val="25000"/>
                  <a:lumOff val="7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0455" y="4703541"/>
            <a:ext cx="1219200" cy="116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61691" y="3121588"/>
            <a:ext cx="7577964" cy="1446550"/>
          </a:xfrm>
          <a:prstGeom prst="rect">
            <a:avLst/>
          </a:prstGeom>
          <a:noFill/>
        </p:spPr>
        <p:txBody>
          <a:bodyPr wrap="square" rtlCol="0">
            <a:spAutoFit/>
          </a:bodyPr>
          <a:lstStyle/>
          <a:p>
            <a:r>
              <a:rPr lang="en-US" sz="4400" b="1" dirty="0">
                <a:solidFill>
                  <a:srgbClr val="65D7FF"/>
                </a:solidFill>
              </a:rPr>
              <a:t>Environmental Health </a:t>
            </a:r>
            <a:r>
              <a:rPr lang="en-US" sz="4400" b="1" dirty="0" smtClean="0">
                <a:solidFill>
                  <a:srgbClr val="65D7FF"/>
                </a:solidFill>
              </a:rPr>
              <a:t>&amp; Safety</a:t>
            </a:r>
            <a:endParaRPr lang="en-US" sz="4400" b="1" dirty="0">
              <a:solidFill>
                <a:srgbClr val="65D7FF"/>
              </a:solidFill>
            </a:endParaRPr>
          </a:p>
          <a:p>
            <a:r>
              <a:rPr lang="en-US" sz="4400" dirty="0" smtClean="0">
                <a:solidFill>
                  <a:srgbClr val="FFFF00"/>
                </a:solidFill>
              </a:rPr>
              <a:t>Session 9</a:t>
            </a:r>
            <a:endParaRPr lang="en-US" sz="4400" dirty="0">
              <a:solidFill>
                <a:srgbClr val="FFFF00"/>
              </a:solidFill>
            </a:endParaRPr>
          </a:p>
        </p:txBody>
      </p:sp>
    </p:spTree>
    <p:extLst>
      <p:ext uri="{BB962C8B-B14F-4D97-AF65-F5344CB8AC3E}">
        <p14:creationId xmlns:p14="http://schemas.microsoft.com/office/powerpoint/2010/main" val="4212170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419100"/>
            <a:ext cx="8229600" cy="664797"/>
          </a:xfrm>
        </p:spPr>
        <p:txBody>
          <a:bodyPr>
            <a:normAutofit/>
          </a:bodyPr>
          <a:lstStyle/>
          <a:p>
            <a:pPr algn="ctr"/>
            <a:r>
              <a:rPr lang="en-US" sz="2800" dirty="0" smtClean="0"/>
              <a:t>NOTE</a:t>
            </a:r>
          </a:p>
        </p:txBody>
      </p:sp>
      <p:sp>
        <p:nvSpPr>
          <p:cNvPr id="4099" name="Content Placeholder 2"/>
          <p:cNvSpPr>
            <a:spLocks noGrp="1"/>
          </p:cNvSpPr>
          <p:nvPr>
            <p:ph idx="4294967295"/>
          </p:nvPr>
        </p:nvSpPr>
        <p:spPr>
          <a:xfrm>
            <a:off x="914400" y="1412875"/>
            <a:ext cx="7296150" cy="1692275"/>
          </a:xfrm>
          <a:prstGeom prst="rect">
            <a:avLst/>
          </a:prstGeom>
        </p:spPr>
        <p:txBody>
          <a:bodyPr>
            <a:noAutofit/>
          </a:bodyPr>
          <a:lstStyle/>
          <a:p>
            <a:pPr>
              <a:spcBef>
                <a:spcPct val="0"/>
              </a:spcBef>
            </a:pPr>
            <a:r>
              <a:rPr lang="en-US" sz="3400" dirty="0" smtClean="0"/>
              <a:t>PowerPoints and assigned readings are designed to complement each other </a:t>
            </a:r>
            <a:r>
              <a:rPr lang="en-US" sz="3400" i="0" dirty="0" smtClean="0"/>
              <a:t>and</a:t>
            </a:r>
            <a:r>
              <a:rPr lang="en-US" sz="3400" dirty="0" smtClean="0"/>
              <a:t> the assigned textbook readings</a:t>
            </a:r>
          </a:p>
        </p:txBody>
      </p:sp>
    </p:spTree>
    <p:extLst>
      <p:ext uri="{BB962C8B-B14F-4D97-AF65-F5344CB8AC3E}">
        <p14:creationId xmlns:p14="http://schemas.microsoft.com/office/powerpoint/2010/main" val="24244567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381000"/>
            <a:ext cx="8229600" cy="1143000"/>
          </a:xfrm>
        </p:spPr>
        <p:txBody>
          <a:bodyPr>
            <a:normAutofit/>
          </a:bodyPr>
          <a:lstStyle/>
          <a:p>
            <a:r>
              <a:rPr lang="en-US" sz="2800" dirty="0" smtClean="0"/>
              <a:t>Learning Objectives</a:t>
            </a:r>
          </a:p>
        </p:txBody>
      </p:sp>
      <p:sp>
        <p:nvSpPr>
          <p:cNvPr id="4099" name="Content Placeholder 2"/>
          <p:cNvSpPr>
            <a:spLocks noGrp="1"/>
          </p:cNvSpPr>
          <p:nvPr>
            <p:ph idx="4294967295"/>
          </p:nvPr>
        </p:nvSpPr>
        <p:spPr>
          <a:xfrm>
            <a:off x="457200" y="1600200"/>
            <a:ext cx="8229600" cy="4525963"/>
          </a:xfrm>
          <a:prstGeom prst="rect">
            <a:avLst/>
          </a:prstGeom>
        </p:spPr>
        <p:txBody>
          <a:bodyPr/>
          <a:lstStyle/>
          <a:p>
            <a:r>
              <a:rPr lang="en-US" sz="3000" dirty="0" smtClean="0"/>
              <a:t>Define the scope of morbidity </a:t>
            </a:r>
            <a:r>
              <a:rPr lang="en-US" sz="3000" i="0" dirty="0" smtClean="0"/>
              <a:t>and</a:t>
            </a:r>
            <a:r>
              <a:rPr lang="en-US" sz="3000" dirty="0" smtClean="0"/>
              <a:t> mortality caused by the physical environment</a:t>
            </a:r>
          </a:p>
          <a:p>
            <a:r>
              <a:rPr lang="en-US" sz="3000" dirty="0" smtClean="0"/>
              <a:t>Identify the range of interactions that occur between human beings and the physical environment</a:t>
            </a:r>
          </a:p>
          <a:p>
            <a:r>
              <a:rPr lang="en-US" sz="3000" dirty="0" smtClean="0"/>
              <a:t>Identify the components of environmental risk assessment and apply them to an environmental hazard, such as lead</a:t>
            </a:r>
          </a:p>
        </p:txBody>
      </p:sp>
    </p:spTree>
    <p:extLst>
      <p:ext uri="{BB962C8B-B14F-4D97-AF65-F5344CB8AC3E}">
        <p14:creationId xmlns:p14="http://schemas.microsoft.com/office/powerpoint/2010/main" val="615629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381000"/>
            <a:ext cx="8229600" cy="1143000"/>
          </a:xfrm>
        </p:spPr>
        <p:txBody>
          <a:bodyPr>
            <a:normAutofit/>
          </a:bodyPr>
          <a:lstStyle/>
          <a:p>
            <a:r>
              <a:rPr lang="en-US" sz="2800" dirty="0" smtClean="0"/>
              <a:t>Learning Objectives</a:t>
            </a:r>
          </a:p>
        </p:txBody>
      </p:sp>
      <p:sp>
        <p:nvSpPr>
          <p:cNvPr id="4099" name="Content Placeholder 2"/>
          <p:cNvSpPr>
            <a:spLocks noGrp="1"/>
          </p:cNvSpPr>
          <p:nvPr>
            <p:ph idx="4294967295"/>
          </p:nvPr>
        </p:nvSpPr>
        <p:spPr>
          <a:xfrm>
            <a:off x="457200" y="1600200"/>
            <a:ext cx="8229600" cy="4525963"/>
          </a:xfrm>
          <a:prstGeom prst="rect">
            <a:avLst/>
          </a:prstGeom>
        </p:spPr>
        <p:txBody>
          <a:bodyPr/>
          <a:lstStyle/>
          <a:p>
            <a:r>
              <a:rPr lang="en-US" sz="3000" dirty="0" smtClean="0"/>
              <a:t>Distinguish between a risk assessment, a public health assessment and an ecological assessment</a:t>
            </a:r>
          </a:p>
          <a:p>
            <a:r>
              <a:rPr lang="en-US" sz="3000" dirty="0" smtClean="0"/>
              <a:t>Discuss the meaning of interactions and how they may impact the size of risks</a:t>
            </a:r>
          </a:p>
          <a:p>
            <a:r>
              <a:rPr lang="en-US" sz="3000" dirty="0" smtClean="0"/>
              <a:t>Describe how intentional and unintentional injuries can be addressed to prevent their occurrence and diminish their consequences</a:t>
            </a:r>
          </a:p>
          <a:p>
            <a:r>
              <a:rPr lang="en-US" sz="3000" dirty="0" smtClean="0"/>
              <a:t>Identify successes of outbreak investigations</a:t>
            </a:r>
            <a:endParaRPr lang="en-US" sz="3000" dirty="0"/>
          </a:p>
        </p:txBody>
      </p:sp>
    </p:spTree>
    <p:extLst>
      <p:ext uri="{BB962C8B-B14F-4D97-AF65-F5344CB8AC3E}">
        <p14:creationId xmlns:p14="http://schemas.microsoft.com/office/powerpoint/2010/main" val="2906899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381000"/>
            <a:ext cx="8229600" cy="1143000"/>
          </a:xfrm>
        </p:spPr>
        <p:txBody>
          <a:bodyPr>
            <a:normAutofit/>
          </a:bodyPr>
          <a:lstStyle/>
          <a:p>
            <a:r>
              <a:rPr lang="en-US" sz="2800" dirty="0" smtClean="0"/>
              <a:t>Vignette 1</a:t>
            </a:r>
            <a:endParaRPr lang="en-US" sz="2800" dirty="0" smtClean="0">
              <a:solidFill>
                <a:srgbClr val="FF0000"/>
              </a:solidFill>
            </a:endParaRPr>
          </a:p>
        </p:txBody>
      </p:sp>
      <p:sp>
        <p:nvSpPr>
          <p:cNvPr id="3" name="Content Placeholder 2"/>
          <p:cNvSpPr>
            <a:spLocks noGrp="1"/>
          </p:cNvSpPr>
          <p:nvPr>
            <p:ph idx="4294967295"/>
          </p:nvPr>
        </p:nvSpPr>
        <p:spPr>
          <a:xfrm>
            <a:off x="457200" y="1600200"/>
            <a:ext cx="8305800" cy="4724400"/>
          </a:xfrm>
          <a:prstGeom prst="rect">
            <a:avLst/>
          </a:prstGeom>
        </p:spPr>
        <p:txBody>
          <a:bodyPr rtlCol="0">
            <a:normAutofit/>
          </a:bodyPr>
          <a:lstStyle/>
          <a:p>
            <a:pPr fontAlgn="auto">
              <a:spcAft>
                <a:spcPts val="0"/>
              </a:spcAft>
              <a:defRPr/>
            </a:pPr>
            <a:r>
              <a:rPr lang="en-US" sz="2800" dirty="0" smtClean="0"/>
              <a:t>Joe grew up in an industrial district of town. His family lived in an old apartment building, and he played in a playground near a major intersection. </a:t>
            </a:r>
          </a:p>
          <a:p>
            <a:pPr fontAlgn="auto">
              <a:spcAft>
                <a:spcPts val="0"/>
              </a:spcAft>
              <a:defRPr/>
            </a:pPr>
            <a:r>
              <a:rPr lang="en-US" sz="2800" dirty="0" smtClean="0"/>
              <a:t>By the age of 6, Joe was found to have high lead levels in his blood and was not doing well in school. </a:t>
            </a:r>
          </a:p>
          <a:p>
            <a:pPr fontAlgn="auto">
              <a:spcAft>
                <a:spcPts val="0"/>
              </a:spcAft>
              <a:defRPr/>
            </a:pPr>
            <a:r>
              <a:rPr lang="en-US" sz="2800" dirty="0" smtClean="0"/>
              <a:t>“Where could all that lead come from?” his mother wondered.</a:t>
            </a:r>
          </a:p>
        </p:txBody>
      </p:sp>
    </p:spTree>
    <p:extLst>
      <p:ext uri="{BB962C8B-B14F-4D97-AF65-F5344CB8AC3E}">
        <p14:creationId xmlns:p14="http://schemas.microsoft.com/office/powerpoint/2010/main" val="702125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381000"/>
            <a:ext cx="8229600" cy="1143000"/>
          </a:xfrm>
        </p:spPr>
        <p:txBody>
          <a:bodyPr>
            <a:normAutofit/>
          </a:bodyPr>
          <a:lstStyle/>
          <a:p>
            <a:r>
              <a:rPr lang="en-US" sz="2800" dirty="0" smtClean="0"/>
              <a:t>Vignette 2</a:t>
            </a:r>
            <a:endParaRPr lang="en-US" sz="2800" dirty="0" smtClean="0">
              <a:solidFill>
                <a:srgbClr val="FF0000"/>
              </a:solidFill>
            </a:endParaRPr>
          </a:p>
        </p:txBody>
      </p:sp>
      <p:sp>
        <p:nvSpPr>
          <p:cNvPr id="3" name="Content Placeholder 2"/>
          <p:cNvSpPr>
            <a:spLocks noGrp="1"/>
          </p:cNvSpPr>
          <p:nvPr>
            <p:ph idx="4294967295"/>
          </p:nvPr>
        </p:nvSpPr>
        <p:spPr>
          <a:xfrm>
            <a:off x="457200" y="1600200"/>
            <a:ext cx="8229600" cy="4724400"/>
          </a:xfrm>
          <a:prstGeom prst="rect">
            <a:avLst/>
          </a:prstGeom>
        </p:spPr>
        <p:txBody>
          <a:bodyPr rtlCol="0">
            <a:noAutofit/>
          </a:bodyPr>
          <a:lstStyle/>
          <a:p>
            <a:pPr fontAlgn="auto">
              <a:spcAft>
                <a:spcPts val="0"/>
              </a:spcAft>
              <a:defRPr/>
            </a:pPr>
            <a:r>
              <a:rPr lang="en-US" sz="2800" dirty="0" smtClean="0"/>
              <a:t>Jill is pregnant and loves fish, which she has eaten almost daily for years as part of her effort to stay healthy. </a:t>
            </a:r>
          </a:p>
          <a:p>
            <a:pPr fontAlgn="auto">
              <a:spcAft>
                <a:spcPts val="0"/>
              </a:spcAft>
              <a:defRPr/>
            </a:pPr>
            <a:r>
              <a:rPr lang="en-US" sz="2800" dirty="0" smtClean="0"/>
              <a:t>She hears that fish should not be eaten regularly during pregnancy. </a:t>
            </a:r>
          </a:p>
          <a:p>
            <a:pPr fontAlgn="auto">
              <a:spcAft>
                <a:spcPts val="0"/>
              </a:spcAft>
              <a:defRPr/>
            </a:pPr>
            <a:r>
              <a:rPr lang="en-US" sz="2800" dirty="0" smtClean="0"/>
              <a:t>Why, she wonders, should I cut down on eating something as healthy as fish?</a:t>
            </a:r>
          </a:p>
        </p:txBody>
      </p:sp>
    </p:spTree>
    <p:extLst>
      <p:ext uri="{BB962C8B-B14F-4D97-AF65-F5344CB8AC3E}">
        <p14:creationId xmlns:p14="http://schemas.microsoft.com/office/powerpoint/2010/main" val="21735566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1000"/>
            <a:ext cx="8229600" cy="1143000"/>
          </a:xfrm>
        </p:spPr>
        <p:txBody>
          <a:bodyPr>
            <a:normAutofit/>
          </a:bodyPr>
          <a:lstStyle/>
          <a:p>
            <a:r>
              <a:rPr lang="en-US" sz="2800" dirty="0" smtClean="0"/>
              <a:t>Vignette 3</a:t>
            </a:r>
            <a:endParaRPr lang="en-US" sz="2800" dirty="0" smtClean="0">
              <a:solidFill>
                <a:srgbClr val="FF0000"/>
              </a:solidFill>
            </a:endParaRPr>
          </a:p>
        </p:txBody>
      </p:sp>
      <p:sp>
        <p:nvSpPr>
          <p:cNvPr id="6147" name="Content Placeholder 2"/>
          <p:cNvSpPr>
            <a:spLocks noGrp="1"/>
          </p:cNvSpPr>
          <p:nvPr>
            <p:ph idx="4294967295"/>
          </p:nvPr>
        </p:nvSpPr>
        <p:spPr>
          <a:xfrm>
            <a:off x="457200" y="1600200"/>
            <a:ext cx="8229600" cy="4525963"/>
          </a:xfrm>
          <a:prstGeom prst="rect">
            <a:avLst/>
          </a:prstGeom>
        </p:spPr>
        <p:txBody>
          <a:bodyPr/>
          <a:lstStyle/>
          <a:p>
            <a:r>
              <a:rPr lang="en-US" sz="2800" dirty="0" smtClean="0"/>
              <a:t>Ralph and Sonya, a prosperous professional couple, and their two children live in an older suburban home. They feel secure that their environment is safe. </a:t>
            </a:r>
          </a:p>
          <a:p>
            <a:r>
              <a:rPr lang="en-US" sz="2800" dirty="0" smtClean="0"/>
              <a:t>They were surprised to find when they wanted to put their house up for sale that it did not pass the safety tests for radon. </a:t>
            </a:r>
          </a:p>
          <a:p>
            <a:r>
              <a:rPr lang="en-US" sz="2800" dirty="0" smtClean="0"/>
              <a:t>Where did the radon come from, they wondered, and what can be done about it?</a:t>
            </a:r>
          </a:p>
        </p:txBody>
      </p:sp>
    </p:spTree>
    <p:extLst>
      <p:ext uri="{BB962C8B-B14F-4D97-AF65-F5344CB8AC3E}">
        <p14:creationId xmlns:p14="http://schemas.microsoft.com/office/powerpoint/2010/main" val="551359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1000"/>
            <a:ext cx="8229600" cy="1143000"/>
          </a:xfrm>
        </p:spPr>
        <p:txBody>
          <a:bodyPr>
            <a:normAutofit/>
          </a:bodyPr>
          <a:lstStyle/>
          <a:p>
            <a:r>
              <a:rPr lang="en-US" sz="2800" dirty="0" smtClean="0"/>
              <a:t>Vignette 4</a:t>
            </a:r>
            <a:endParaRPr lang="en-US" sz="2800" dirty="0" smtClean="0">
              <a:solidFill>
                <a:srgbClr val="FF0000"/>
              </a:solidFill>
            </a:endParaRPr>
          </a:p>
        </p:txBody>
      </p:sp>
      <p:sp>
        <p:nvSpPr>
          <p:cNvPr id="6147" name="Content Placeholder 2"/>
          <p:cNvSpPr>
            <a:spLocks noGrp="1"/>
          </p:cNvSpPr>
          <p:nvPr>
            <p:ph idx="4294967295"/>
          </p:nvPr>
        </p:nvSpPr>
        <p:spPr>
          <a:xfrm>
            <a:off x="457200" y="1600200"/>
            <a:ext cx="8229600" cy="4525963"/>
          </a:xfrm>
          <a:prstGeom prst="rect">
            <a:avLst/>
          </a:prstGeom>
        </p:spPr>
        <p:txBody>
          <a:bodyPr/>
          <a:lstStyle/>
          <a:p>
            <a:r>
              <a:rPr lang="en-US" sz="2800" dirty="0" smtClean="0"/>
              <a:t>Sandra worked for an international agency that had successfully addressed the danger of radiation due to the hole in the ozone layer. </a:t>
            </a:r>
          </a:p>
          <a:p>
            <a:r>
              <a:rPr lang="en-US" sz="2800" dirty="0" smtClean="0"/>
              <a:t>She was shocked when she was told that she had a life-threatening skin cancer called melanoma. </a:t>
            </a:r>
          </a:p>
          <a:p>
            <a:r>
              <a:rPr lang="en-US" sz="2800" dirty="0" smtClean="0"/>
              <a:t>She asked: What could cause melanoma and could years of sun exposure have played a role?</a:t>
            </a:r>
          </a:p>
        </p:txBody>
      </p:sp>
    </p:spTree>
    <p:extLst>
      <p:ext uri="{BB962C8B-B14F-4D97-AF65-F5344CB8AC3E}">
        <p14:creationId xmlns:p14="http://schemas.microsoft.com/office/powerpoint/2010/main" val="3039178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1000"/>
            <a:ext cx="8229600" cy="1143000"/>
          </a:xfrm>
        </p:spPr>
        <p:txBody>
          <a:bodyPr>
            <a:normAutofit/>
          </a:bodyPr>
          <a:lstStyle/>
          <a:p>
            <a:r>
              <a:rPr lang="en-US" sz="2800" dirty="0" smtClean="0"/>
              <a:t>Vignette 5</a:t>
            </a:r>
            <a:endParaRPr lang="en-US" sz="2800" dirty="0" smtClean="0">
              <a:solidFill>
                <a:srgbClr val="FF0000"/>
              </a:solidFill>
            </a:endParaRPr>
          </a:p>
        </p:txBody>
      </p:sp>
      <p:sp>
        <p:nvSpPr>
          <p:cNvPr id="6147" name="Content Placeholder 2"/>
          <p:cNvSpPr>
            <a:spLocks noGrp="1"/>
          </p:cNvSpPr>
          <p:nvPr>
            <p:ph idx="4294967295"/>
          </p:nvPr>
        </p:nvSpPr>
        <p:spPr>
          <a:xfrm>
            <a:off x="457200" y="1600200"/>
            <a:ext cx="8229600" cy="4525963"/>
          </a:xfrm>
          <a:prstGeom prst="rect">
            <a:avLst/>
          </a:prstGeom>
        </p:spPr>
        <p:txBody>
          <a:bodyPr>
            <a:normAutofit/>
          </a:bodyPr>
          <a:lstStyle/>
          <a:p>
            <a:r>
              <a:rPr lang="en-US" sz="2800" dirty="0" smtClean="0"/>
              <a:t>You set out on your commute to work, and as you approach the subway station, you see police cars, ambulances, and dozens of emergency responders in hazmat suits. You are told the entire subway system will be shut down indefinitely, as there has been a suspected case of bioterrorism. </a:t>
            </a:r>
          </a:p>
          <a:p>
            <a:r>
              <a:rPr lang="en-US" sz="2800" dirty="0" smtClean="0"/>
              <a:t>You wonder how authorities were alerted to this situation and what precautions are being taken to protect the health of those living in the city?</a:t>
            </a:r>
          </a:p>
        </p:txBody>
      </p:sp>
    </p:spTree>
    <p:extLst>
      <p:ext uri="{BB962C8B-B14F-4D97-AF65-F5344CB8AC3E}">
        <p14:creationId xmlns:p14="http://schemas.microsoft.com/office/powerpoint/2010/main" val="34743641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1000"/>
            <a:ext cx="8229600" cy="1143000"/>
          </a:xfrm>
        </p:spPr>
        <p:txBody>
          <a:bodyPr>
            <a:normAutofit/>
          </a:bodyPr>
          <a:lstStyle/>
          <a:p>
            <a:r>
              <a:rPr lang="en-US" sz="2800" dirty="0" smtClean="0"/>
              <a:t>Vignette 6</a:t>
            </a:r>
            <a:endParaRPr lang="en-US" sz="2800" dirty="0" smtClean="0">
              <a:solidFill>
                <a:srgbClr val="FF0000"/>
              </a:solidFill>
            </a:endParaRPr>
          </a:p>
        </p:txBody>
      </p:sp>
      <p:sp>
        <p:nvSpPr>
          <p:cNvPr id="6147" name="Content Placeholder 2"/>
          <p:cNvSpPr>
            <a:spLocks noGrp="1"/>
          </p:cNvSpPr>
          <p:nvPr>
            <p:ph idx="4294967295"/>
          </p:nvPr>
        </p:nvSpPr>
        <p:spPr>
          <a:xfrm>
            <a:off x="457200" y="1600200"/>
            <a:ext cx="8229600" cy="4525963"/>
          </a:xfrm>
          <a:prstGeom prst="rect">
            <a:avLst/>
          </a:prstGeom>
        </p:spPr>
        <p:txBody>
          <a:bodyPr/>
          <a:lstStyle/>
          <a:p>
            <a:r>
              <a:rPr lang="en-US" sz="2800" dirty="0" smtClean="0"/>
              <a:t>Alex suffered a traumatic brain injury when he was thrown from his motorcycle after colliding with a car in which the driver had an elevated blood alcohol concentration. Alex was not wearing a helmet. </a:t>
            </a:r>
          </a:p>
          <a:p>
            <a:r>
              <a:rPr lang="en-US" sz="2800" dirty="0" smtClean="0"/>
              <a:t>His family members wonder what is being done to prevent this from happening to others?</a:t>
            </a:r>
          </a:p>
        </p:txBody>
      </p:sp>
    </p:spTree>
    <p:extLst>
      <p:ext uri="{BB962C8B-B14F-4D97-AF65-F5344CB8AC3E}">
        <p14:creationId xmlns:p14="http://schemas.microsoft.com/office/powerpoint/2010/main" val="15182854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a:bodyPr>
          <a:lstStyle/>
          <a:p>
            <a:pPr fontAlgn="auto">
              <a:spcAft>
                <a:spcPts val="0"/>
              </a:spcAft>
              <a:defRPr/>
            </a:pPr>
            <a:r>
              <a:rPr lang="en-US" sz="2800" dirty="0" smtClean="0"/>
              <a:t>Concepts to consider 1</a:t>
            </a:r>
            <a:endParaRPr lang="en-US" sz="2800" dirty="0"/>
          </a:p>
        </p:txBody>
      </p:sp>
      <p:sp>
        <p:nvSpPr>
          <p:cNvPr id="8195" name="Content Placeholder 2"/>
          <p:cNvSpPr>
            <a:spLocks noGrp="1"/>
          </p:cNvSpPr>
          <p:nvPr>
            <p:ph idx="4294967295"/>
          </p:nvPr>
        </p:nvSpPr>
        <p:spPr>
          <a:xfrm>
            <a:off x="457200" y="1600200"/>
            <a:ext cx="8229600" cy="4525963"/>
          </a:xfrm>
          <a:prstGeom prst="rect">
            <a:avLst/>
          </a:prstGeom>
        </p:spPr>
        <p:txBody>
          <a:bodyPr/>
          <a:lstStyle/>
          <a:p>
            <a:r>
              <a:rPr lang="en-US" sz="2800" dirty="0" smtClean="0"/>
              <a:t>What is meant by “environment”?</a:t>
            </a:r>
          </a:p>
          <a:p>
            <a:r>
              <a:rPr lang="en-US" sz="2800" dirty="0" smtClean="0"/>
              <a:t>What is the </a:t>
            </a:r>
            <a:r>
              <a:rPr lang="en-US" sz="2800" i="0" dirty="0" smtClean="0"/>
              <a:t>burden of disease </a:t>
            </a:r>
            <a:r>
              <a:rPr lang="en-US" sz="2800" dirty="0" smtClean="0"/>
              <a:t>due to the physical environment?</a:t>
            </a:r>
          </a:p>
          <a:p>
            <a:r>
              <a:rPr lang="en-US" sz="2800" dirty="0" smtClean="0"/>
              <a:t>How do we interact with our physical environment?</a:t>
            </a:r>
          </a:p>
          <a:p>
            <a:r>
              <a:rPr lang="en-US" sz="2800" dirty="0" smtClean="0"/>
              <a:t>How does risk assessment address the impacts of the physical environment?</a:t>
            </a:r>
            <a:endParaRPr lang="en-US" sz="2800" dirty="0"/>
          </a:p>
        </p:txBody>
      </p:sp>
    </p:spTree>
    <p:extLst>
      <p:ext uri="{BB962C8B-B14F-4D97-AF65-F5344CB8AC3E}">
        <p14:creationId xmlns:p14="http://schemas.microsoft.com/office/powerpoint/2010/main" val="8622209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a:bodyPr>
          <a:lstStyle/>
          <a:p>
            <a:pPr fontAlgn="auto">
              <a:spcAft>
                <a:spcPts val="0"/>
              </a:spcAft>
              <a:defRPr/>
            </a:pPr>
            <a:r>
              <a:rPr lang="en-US" sz="2800" dirty="0">
                <a:solidFill>
                  <a:prstClr val="white"/>
                </a:solidFill>
              </a:rPr>
              <a:t>Concepts to consider </a:t>
            </a:r>
            <a:r>
              <a:rPr lang="en-US" sz="2800" dirty="0" smtClean="0">
                <a:solidFill>
                  <a:prstClr val="white"/>
                </a:solidFill>
              </a:rPr>
              <a:t>2</a:t>
            </a:r>
            <a:endParaRPr lang="en-US" dirty="0"/>
          </a:p>
        </p:txBody>
      </p:sp>
      <p:sp>
        <p:nvSpPr>
          <p:cNvPr id="8195" name="Content Placeholder 2"/>
          <p:cNvSpPr>
            <a:spLocks noGrp="1"/>
          </p:cNvSpPr>
          <p:nvPr>
            <p:ph idx="4294967295"/>
          </p:nvPr>
        </p:nvSpPr>
        <p:spPr>
          <a:xfrm>
            <a:off x="457200" y="1600200"/>
            <a:ext cx="8229600" cy="4525963"/>
          </a:xfrm>
          <a:prstGeom prst="rect">
            <a:avLst/>
          </a:prstGeom>
        </p:spPr>
        <p:txBody>
          <a:bodyPr/>
          <a:lstStyle/>
          <a:p>
            <a:r>
              <a:rPr lang="en-US" sz="2800" dirty="0" smtClean="0"/>
              <a:t>What is a public health assessment?</a:t>
            </a:r>
          </a:p>
          <a:p>
            <a:r>
              <a:rPr lang="en-US" sz="2800" dirty="0" smtClean="0"/>
              <a:t>What is an ecological risk assessment?</a:t>
            </a:r>
          </a:p>
          <a:p>
            <a:r>
              <a:rPr lang="en-US" sz="2800" dirty="0" smtClean="0"/>
              <a:t>What is an interaction analysis approach to environmental diseases?</a:t>
            </a:r>
          </a:p>
          <a:p>
            <a:r>
              <a:rPr lang="en-US" sz="2800" dirty="0" smtClean="0"/>
              <a:t>What do we mean by intentional and unintentional injuries?</a:t>
            </a:r>
          </a:p>
          <a:p>
            <a:r>
              <a:rPr lang="en-US" sz="2800" dirty="0" smtClean="0"/>
              <a:t>What is being done to keep the population safe?</a:t>
            </a:r>
            <a:endParaRPr lang="en-US" sz="2800" dirty="0"/>
          </a:p>
        </p:txBody>
      </p:sp>
    </p:spTree>
    <p:extLst>
      <p:ext uri="{BB962C8B-B14F-4D97-AF65-F5344CB8AC3E}">
        <p14:creationId xmlns:p14="http://schemas.microsoft.com/office/powerpoint/2010/main" val="25747246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1905000"/>
          </a:xfrm>
        </p:spPr>
        <p:txBody>
          <a:bodyPr>
            <a:normAutofit/>
          </a:bodyPr>
          <a:lstStyle/>
          <a:p>
            <a:r>
              <a:rPr lang="en-US" sz="2800" dirty="0" smtClean="0"/>
              <a:t>Three parts of the Scope of Environmental Diseases </a:t>
            </a:r>
            <a:r>
              <a:rPr lang="en-US" sz="2400" dirty="0" smtClean="0"/>
              <a:t>and</a:t>
            </a:r>
            <a:r>
              <a:rPr lang="en-US" sz="2800" dirty="0" smtClean="0"/>
              <a:t> Injuries</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 y="2286000"/>
            <a:ext cx="8610600" cy="3467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96054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a:bodyPr>
          <a:lstStyle/>
          <a:p>
            <a:pPr fontAlgn="auto">
              <a:spcAft>
                <a:spcPts val="0"/>
              </a:spcAft>
              <a:defRPr/>
            </a:pPr>
            <a:r>
              <a:rPr lang="en-US" sz="2800" dirty="0" smtClean="0"/>
              <a:t>What is Meant by “Environment”?</a:t>
            </a:r>
            <a:endParaRPr lang="en-US" sz="2800" dirty="0"/>
          </a:p>
        </p:txBody>
      </p:sp>
      <p:sp>
        <p:nvSpPr>
          <p:cNvPr id="8195" name="Content Placeholder 2"/>
          <p:cNvSpPr>
            <a:spLocks noGrp="1"/>
          </p:cNvSpPr>
          <p:nvPr>
            <p:ph idx="4294967295"/>
          </p:nvPr>
        </p:nvSpPr>
        <p:spPr>
          <a:xfrm>
            <a:off x="457200" y="1570037"/>
            <a:ext cx="8229600" cy="4525963"/>
          </a:xfrm>
          <a:prstGeom prst="rect">
            <a:avLst/>
          </a:prstGeom>
        </p:spPr>
        <p:txBody>
          <a:bodyPr/>
          <a:lstStyle/>
          <a:p>
            <a:r>
              <a:rPr lang="en-US" sz="2800" dirty="0" smtClean="0">
                <a:solidFill>
                  <a:srgbClr val="FFFF00"/>
                </a:solidFill>
              </a:rPr>
              <a:t>The physical environment can be thought of in three categories:</a:t>
            </a:r>
          </a:p>
          <a:p>
            <a:pPr lvl="1"/>
            <a:r>
              <a:rPr lang="en-US" sz="2600" b="1" dirty="0" smtClean="0">
                <a:solidFill>
                  <a:srgbClr val="00B0F0"/>
                </a:solidFill>
              </a:rPr>
              <a:t>Unaltered </a:t>
            </a:r>
            <a:r>
              <a:rPr lang="en-US" sz="2600" dirty="0" smtClean="0"/>
              <a:t>environment - ‘Natural’</a:t>
            </a:r>
          </a:p>
          <a:p>
            <a:pPr lvl="1"/>
            <a:r>
              <a:rPr lang="en-US" sz="2600" b="1" dirty="0" smtClean="0">
                <a:solidFill>
                  <a:srgbClr val="00B0F0"/>
                </a:solidFill>
              </a:rPr>
              <a:t>Altered</a:t>
            </a:r>
            <a:r>
              <a:rPr lang="en-US" sz="2600" dirty="0" smtClean="0">
                <a:solidFill>
                  <a:srgbClr val="00B0F0"/>
                </a:solidFill>
              </a:rPr>
              <a:t> </a:t>
            </a:r>
            <a:r>
              <a:rPr lang="en-US" sz="2600" dirty="0" smtClean="0"/>
              <a:t>environment - the result of added chemicals, radiation and biological products</a:t>
            </a:r>
          </a:p>
          <a:p>
            <a:pPr lvl="1"/>
            <a:r>
              <a:rPr lang="en-US" sz="2600" b="1" dirty="0" smtClean="0">
                <a:solidFill>
                  <a:srgbClr val="00B0F0"/>
                </a:solidFill>
              </a:rPr>
              <a:t>Built</a:t>
            </a:r>
            <a:r>
              <a:rPr lang="en-US" sz="2600" dirty="0" smtClean="0">
                <a:solidFill>
                  <a:srgbClr val="00B0F0"/>
                </a:solidFill>
              </a:rPr>
              <a:t> </a:t>
            </a:r>
            <a:r>
              <a:rPr lang="en-US" sz="2600" dirty="0" smtClean="0"/>
              <a:t>environment - result of human construction</a:t>
            </a:r>
          </a:p>
          <a:p>
            <a:pPr lvl="2"/>
            <a:r>
              <a:rPr lang="en-US" sz="2600" dirty="0" smtClean="0"/>
              <a:t>Injuries and exposures in the home, the transportation system and where we work and play</a:t>
            </a:r>
            <a:endParaRPr lang="en-US" sz="2600" dirty="0"/>
          </a:p>
        </p:txBody>
      </p:sp>
    </p:spTree>
    <p:extLst>
      <p:ext uri="{BB962C8B-B14F-4D97-AF65-F5344CB8AC3E}">
        <p14:creationId xmlns:p14="http://schemas.microsoft.com/office/powerpoint/2010/main" val="626189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a:bodyPr>
          <a:lstStyle/>
          <a:p>
            <a:pPr fontAlgn="auto">
              <a:spcAft>
                <a:spcPts val="0"/>
              </a:spcAft>
              <a:defRPr/>
            </a:pPr>
            <a:r>
              <a:rPr lang="en-US" sz="2800" dirty="0" smtClean="0">
                <a:solidFill>
                  <a:prstClr val="white"/>
                </a:solidFill>
              </a:rPr>
              <a:t>Video about NIEHS</a:t>
            </a:r>
            <a:endParaRPr lang="en-US" dirty="0"/>
          </a:p>
        </p:txBody>
      </p:sp>
      <p:sp>
        <p:nvSpPr>
          <p:cNvPr id="8195" name="Content Placeholder 2"/>
          <p:cNvSpPr>
            <a:spLocks noGrp="1"/>
          </p:cNvSpPr>
          <p:nvPr>
            <p:ph idx="4294967295"/>
          </p:nvPr>
        </p:nvSpPr>
        <p:spPr>
          <a:xfrm>
            <a:off x="457200" y="1600200"/>
            <a:ext cx="8229600" cy="4525963"/>
          </a:xfrm>
          <a:prstGeom prst="rect">
            <a:avLst/>
          </a:prstGeom>
        </p:spPr>
        <p:txBody>
          <a:bodyPr/>
          <a:lstStyle/>
          <a:p>
            <a:r>
              <a:rPr lang="en-US" sz="2800" dirty="0" smtClean="0">
                <a:solidFill>
                  <a:srgbClr val="FFFF00"/>
                </a:solidFill>
              </a:rPr>
              <a:t>National </a:t>
            </a:r>
            <a:r>
              <a:rPr lang="en-US" sz="2800" dirty="0">
                <a:solidFill>
                  <a:srgbClr val="FFFF00"/>
                </a:solidFill>
              </a:rPr>
              <a:t>Institute of Environmental Health Sciences (NIEHS)</a:t>
            </a:r>
            <a:endParaRPr lang="en-US" sz="2800" dirty="0" smtClean="0">
              <a:solidFill>
                <a:srgbClr val="FFFF00"/>
              </a:solidFill>
            </a:endParaRPr>
          </a:p>
          <a:p>
            <a:r>
              <a:rPr lang="en-US" sz="2800" dirty="0"/>
              <a:t>W</a:t>
            </a:r>
            <a:r>
              <a:rPr lang="en-US" sz="2800" dirty="0" smtClean="0"/>
              <a:t>atch video at:</a:t>
            </a:r>
            <a:r>
              <a:rPr lang="en-US" sz="2800" dirty="0"/>
              <a:t> </a:t>
            </a:r>
            <a:r>
              <a:rPr lang="en-US" sz="2800" dirty="0">
                <a:hlinkClick r:id="rId2"/>
              </a:rPr>
              <a:t>https://</a:t>
            </a:r>
            <a:r>
              <a:rPr lang="en-US" sz="2800" dirty="0" smtClean="0">
                <a:hlinkClick r:id="rId2"/>
              </a:rPr>
              <a:t>www.youtube.com/watch?v=Hce5sSF7Ht8</a:t>
            </a:r>
            <a:endParaRPr lang="en-US" sz="2800" dirty="0" smtClean="0"/>
          </a:p>
          <a:p>
            <a:endParaRPr lang="en-US" sz="2800" dirty="0" smtClean="0"/>
          </a:p>
        </p:txBody>
      </p:sp>
    </p:spTree>
    <p:extLst>
      <p:ext uri="{BB962C8B-B14F-4D97-AF65-F5344CB8AC3E}">
        <p14:creationId xmlns:p14="http://schemas.microsoft.com/office/powerpoint/2010/main" val="4981709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686800" cy="1143000"/>
          </a:xfrm>
        </p:spPr>
        <p:txBody>
          <a:bodyPr rtlCol="0">
            <a:noAutofit/>
          </a:bodyPr>
          <a:lstStyle/>
          <a:p>
            <a:pPr fontAlgn="auto">
              <a:spcAft>
                <a:spcPts val="0"/>
              </a:spcAft>
              <a:defRPr/>
            </a:pPr>
            <a:r>
              <a:rPr lang="en-US" sz="2800" dirty="0" smtClean="0"/>
              <a:t>What is the Burden of Disease Due to the Physical Environment?</a:t>
            </a:r>
            <a:endParaRPr lang="en-US" sz="2800" dirty="0"/>
          </a:p>
        </p:txBody>
      </p:sp>
      <p:sp>
        <p:nvSpPr>
          <p:cNvPr id="5" name="Content Placeholder 3"/>
          <p:cNvSpPr>
            <a:spLocks noGrp="1"/>
          </p:cNvSpPr>
          <p:nvPr>
            <p:ph idx="4294967295"/>
          </p:nvPr>
        </p:nvSpPr>
        <p:spPr>
          <a:xfrm>
            <a:off x="457200" y="2103437"/>
            <a:ext cx="8458200" cy="4068763"/>
          </a:xfrm>
          <a:prstGeom prst="rect">
            <a:avLst/>
          </a:prstGeom>
        </p:spPr>
        <p:txBody>
          <a:bodyPr/>
          <a:lstStyle/>
          <a:p>
            <a:r>
              <a:rPr lang="en-US" sz="2800" dirty="0" smtClean="0"/>
              <a:t>Measuring the impact of the physical environment is difficult because there are many types of impacts and effects are often subtle</a:t>
            </a:r>
          </a:p>
          <a:p>
            <a:r>
              <a:rPr lang="en-US" sz="2800" dirty="0" smtClean="0"/>
              <a:t>The altered environment impacts the entire ecosystem</a:t>
            </a:r>
          </a:p>
          <a:p>
            <a:pPr lvl="1"/>
            <a:r>
              <a:rPr lang="en-US" sz="2600" dirty="0" smtClean="0">
                <a:solidFill>
                  <a:srgbClr val="00B0F0"/>
                </a:solidFill>
              </a:rPr>
              <a:t>Long term and mostly irreversible consequences</a:t>
            </a:r>
          </a:p>
          <a:p>
            <a:r>
              <a:rPr lang="en-US" sz="2800" dirty="0" smtClean="0"/>
              <a:t>A broad and long-term perspective is needed when addressing environmental health</a:t>
            </a:r>
          </a:p>
        </p:txBody>
      </p:sp>
    </p:spTree>
    <p:extLst>
      <p:ext uri="{BB962C8B-B14F-4D97-AF65-F5344CB8AC3E}">
        <p14:creationId xmlns:p14="http://schemas.microsoft.com/office/powerpoint/2010/main" val="35470472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686800" cy="876300"/>
          </a:xfrm>
        </p:spPr>
        <p:txBody>
          <a:bodyPr rtlCol="0">
            <a:noAutofit/>
          </a:bodyPr>
          <a:lstStyle/>
          <a:p>
            <a:pPr fontAlgn="auto">
              <a:spcAft>
                <a:spcPts val="0"/>
              </a:spcAft>
              <a:defRPr/>
            </a:pPr>
            <a:r>
              <a:rPr lang="en-US" sz="2800" dirty="0" smtClean="0"/>
              <a:t>Environmental Health Topics </a:t>
            </a:r>
            <a:r>
              <a:rPr lang="en-US" sz="2000" dirty="0" smtClean="0"/>
              <a:t>1</a:t>
            </a:r>
            <a:endParaRPr lang="en-US" sz="2000" dirty="0"/>
          </a:p>
        </p:txBody>
      </p:sp>
      <p:sp>
        <p:nvSpPr>
          <p:cNvPr id="5" name="Content Placeholder 3"/>
          <p:cNvSpPr>
            <a:spLocks noGrp="1"/>
          </p:cNvSpPr>
          <p:nvPr>
            <p:ph idx="4294967295"/>
          </p:nvPr>
        </p:nvSpPr>
        <p:spPr>
          <a:xfrm>
            <a:off x="457200" y="1512887"/>
            <a:ext cx="8458200" cy="4849813"/>
          </a:xfrm>
          <a:prstGeom prst="rect">
            <a:avLst/>
          </a:prstGeom>
        </p:spPr>
        <p:txBody>
          <a:bodyPr numCol="1">
            <a:noAutofit/>
          </a:bodyPr>
          <a:lstStyle/>
          <a:p>
            <a:r>
              <a:rPr lang="en-US" sz="2800" dirty="0" smtClean="0">
                <a:solidFill>
                  <a:srgbClr val="FFFF00"/>
                </a:solidFill>
              </a:rPr>
              <a:t>Conditions </a:t>
            </a:r>
            <a:r>
              <a:rPr lang="en-US" sz="2800" dirty="0">
                <a:solidFill>
                  <a:srgbClr val="FFFF00"/>
                </a:solidFill>
              </a:rPr>
              <a:t>&amp; </a:t>
            </a:r>
            <a:r>
              <a:rPr lang="en-US" sz="2800" dirty="0" smtClean="0">
                <a:solidFill>
                  <a:srgbClr val="FFFF00"/>
                </a:solidFill>
              </a:rPr>
              <a:t>Diseases: evidence </a:t>
            </a:r>
            <a:r>
              <a:rPr lang="en-US" sz="2800" dirty="0">
                <a:solidFill>
                  <a:srgbClr val="FFFF00"/>
                </a:solidFill>
              </a:rPr>
              <a:t>shows may be strongly linked to environmental </a:t>
            </a:r>
            <a:r>
              <a:rPr lang="en-US" sz="2800" dirty="0" smtClean="0">
                <a:solidFill>
                  <a:srgbClr val="FFFF00"/>
                </a:solidFill>
              </a:rPr>
              <a:t>exposures</a:t>
            </a:r>
            <a:endParaRPr lang="en-US" sz="2800" dirty="0">
              <a:solidFill>
                <a:srgbClr val="FFFF00"/>
              </a:solidFill>
            </a:endParaRPr>
          </a:p>
          <a:p>
            <a:pPr lvl="1"/>
            <a:r>
              <a:rPr lang="en-US" sz="2400" dirty="0" smtClean="0"/>
              <a:t>    </a:t>
            </a:r>
            <a:r>
              <a:rPr lang="en-US" sz="2400" dirty="0"/>
              <a:t>Asthma</a:t>
            </a:r>
          </a:p>
          <a:p>
            <a:pPr lvl="1"/>
            <a:r>
              <a:rPr lang="en-US" sz="2400" dirty="0"/>
              <a:t>    Autism</a:t>
            </a:r>
          </a:p>
          <a:p>
            <a:pPr lvl="1"/>
            <a:r>
              <a:rPr lang="en-US" sz="2400" dirty="0"/>
              <a:t>    Breast Cancer</a:t>
            </a:r>
          </a:p>
          <a:p>
            <a:pPr lvl="1"/>
            <a:r>
              <a:rPr lang="en-US" sz="2400" dirty="0"/>
              <a:t>    Cancer</a:t>
            </a:r>
          </a:p>
          <a:p>
            <a:pPr lvl="1"/>
            <a:r>
              <a:rPr lang="en-US" sz="2400" dirty="0"/>
              <a:t>    Lung Disease</a:t>
            </a:r>
          </a:p>
          <a:p>
            <a:pPr lvl="1"/>
            <a:r>
              <a:rPr lang="en-US" sz="2400" dirty="0"/>
              <a:t>    Lupus</a:t>
            </a:r>
          </a:p>
          <a:p>
            <a:pPr lvl="1"/>
            <a:r>
              <a:rPr lang="en-US" sz="2400" dirty="0"/>
              <a:t>    Obesity</a:t>
            </a:r>
          </a:p>
          <a:p>
            <a:pPr lvl="1"/>
            <a:r>
              <a:rPr lang="en-US" sz="2400" dirty="0"/>
              <a:t>    Parkinson's Disease</a:t>
            </a:r>
          </a:p>
          <a:p>
            <a:pPr lvl="1"/>
            <a:r>
              <a:rPr lang="en-US" sz="2400" dirty="0"/>
              <a:t>    Reproductive </a:t>
            </a:r>
            <a:r>
              <a:rPr lang="en-US" sz="2400" dirty="0" smtClean="0"/>
              <a:t>Health</a:t>
            </a:r>
            <a:endParaRPr lang="en-US" sz="2400" dirty="0"/>
          </a:p>
        </p:txBody>
      </p:sp>
    </p:spTree>
    <p:extLst>
      <p:ext uri="{BB962C8B-B14F-4D97-AF65-F5344CB8AC3E}">
        <p14:creationId xmlns:p14="http://schemas.microsoft.com/office/powerpoint/2010/main" val="36372475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686800" cy="876300"/>
          </a:xfrm>
        </p:spPr>
        <p:txBody>
          <a:bodyPr rtlCol="0">
            <a:noAutofit/>
          </a:bodyPr>
          <a:lstStyle/>
          <a:p>
            <a:pPr fontAlgn="auto">
              <a:spcAft>
                <a:spcPts val="0"/>
              </a:spcAft>
              <a:defRPr/>
            </a:pPr>
            <a:r>
              <a:rPr lang="en-US" sz="2800" dirty="0" smtClean="0"/>
              <a:t>Environmental Health Topics </a:t>
            </a:r>
            <a:r>
              <a:rPr lang="en-US" sz="2000" dirty="0" smtClean="0"/>
              <a:t>2</a:t>
            </a:r>
            <a:endParaRPr lang="en-US" sz="2000" dirty="0"/>
          </a:p>
        </p:txBody>
      </p:sp>
      <p:sp>
        <p:nvSpPr>
          <p:cNvPr id="5" name="Content Placeholder 3"/>
          <p:cNvSpPr>
            <a:spLocks noGrp="1"/>
          </p:cNvSpPr>
          <p:nvPr>
            <p:ph idx="4294967295"/>
          </p:nvPr>
        </p:nvSpPr>
        <p:spPr>
          <a:xfrm>
            <a:off x="457200" y="1512887"/>
            <a:ext cx="8458200" cy="1135063"/>
          </a:xfrm>
          <a:prstGeom prst="rect">
            <a:avLst/>
          </a:prstGeom>
        </p:spPr>
        <p:txBody>
          <a:bodyPr numCol="1">
            <a:noAutofit/>
          </a:bodyPr>
          <a:lstStyle/>
          <a:p>
            <a:r>
              <a:rPr lang="en-US" sz="2800" dirty="0" smtClean="0">
                <a:solidFill>
                  <a:srgbClr val="FFFF00"/>
                </a:solidFill>
              </a:rPr>
              <a:t>Chemicals </a:t>
            </a:r>
            <a:r>
              <a:rPr lang="en-US" sz="2800" dirty="0" smtClean="0">
                <a:solidFill>
                  <a:srgbClr val="FFFF00"/>
                </a:solidFill>
              </a:rPr>
              <a:t>and other factors </a:t>
            </a:r>
            <a:r>
              <a:rPr lang="en-US" sz="2800" dirty="0" smtClean="0">
                <a:solidFill>
                  <a:srgbClr val="FFFF00"/>
                </a:solidFill>
              </a:rPr>
              <a:t>that </a:t>
            </a:r>
            <a:r>
              <a:rPr lang="en-US" sz="2800" dirty="0">
                <a:solidFill>
                  <a:srgbClr val="FFFF00"/>
                </a:solidFill>
              </a:rPr>
              <a:t>may cause adverse health </a:t>
            </a:r>
            <a:r>
              <a:rPr lang="en-US" sz="2800" dirty="0" smtClean="0">
                <a:solidFill>
                  <a:srgbClr val="FFFF00"/>
                </a:solidFill>
              </a:rPr>
              <a:t>effects</a:t>
            </a:r>
            <a:endParaRPr lang="en-US" sz="2800" dirty="0">
              <a:solidFill>
                <a:srgbClr val="FFFF00"/>
              </a:solidFill>
            </a:endParaRPr>
          </a:p>
        </p:txBody>
      </p:sp>
      <p:sp>
        <p:nvSpPr>
          <p:cNvPr id="3" name="TextBox 2"/>
          <p:cNvSpPr txBox="1"/>
          <p:nvPr/>
        </p:nvSpPr>
        <p:spPr>
          <a:xfrm>
            <a:off x="457200" y="2609850"/>
            <a:ext cx="8458200" cy="7417415"/>
          </a:xfrm>
          <a:prstGeom prst="rect">
            <a:avLst/>
          </a:prstGeom>
          <a:noFill/>
        </p:spPr>
        <p:txBody>
          <a:bodyPr wrap="square" numCol="2" rtlCol="0">
            <a:spAutoFit/>
          </a:bodyPr>
          <a:lstStyle/>
          <a:p>
            <a:pPr marL="742950" lvl="1" indent="-285750" defTabSz="914400">
              <a:spcBef>
                <a:spcPct val="20000"/>
              </a:spcBef>
              <a:buFont typeface="Arial" pitchFamily="34" charset="0"/>
              <a:buChar char="–"/>
            </a:pPr>
            <a:r>
              <a:rPr lang="en-US" sz="2100" i="1" dirty="0">
                <a:solidFill>
                  <a:prstClr val="white"/>
                </a:solidFill>
              </a:rPr>
              <a:t> </a:t>
            </a:r>
            <a:r>
              <a:rPr lang="en-US" sz="2100" i="1" dirty="0" smtClean="0">
                <a:solidFill>
                  <a:prstClr val="white"/>
                </a:solidFill>
              </a:rPr>
              <a:t>   Air Pollution </a:t>
            </a:r>
            <a:r>
              <a:rPr lang="en-US" i="1" dirty="0" smtClean="0">
                <a:solidFill>
                  <a:prstClr val="white"/>
                </a:solidFill>
              </a:rPr>
              <a:t>(next slide)</a:t>
            </a:r>
            <a:endParaRPr lang="en-US" i="1" dirty="0">
              <a:solidFill>
                <a:prstClr val="white"/>
              </a:solidFill>
            </a:endParaRPr>
          </a:p>
          <a:p>
            <a:pPr marL="742950" lvl="1" indent="-285750" defTabSz="914400">
              <a:spcBef>
                <a:spcPct val="20000"/>
              </a:spcBef>
              <a:buFont typeface="Arial" pitchFamily="34" charset="0"/>
              <a:buChar char="–"/>
            </a:pPr>
            <a:r>
              <a:rPr lang="en-US" sz="2100" i="1" dirty="0">
                <a:solidFill>
                  <a:prstClr val="white"/>
                </a:solidFill>
              </a:rPr>
              <a:t>    Allergens &amp; Irritants</a:t>
            </a:r>
          </a:p>
          <a:p>
            <a:pPr marL="742950" lvl="1" indent="-285750" defTabSz="914400">
              <a:spcBef>
                <a:spcPct val="20000"/>
              </a:spcBef>
              <a:buFont typeface="Arial" pitchFamily="34" charset="0"/>
              <a:buChar char="–"/>
            </a:pPr>
            <a:r>
              <a:rPr lang="en-US" sz="2100" i="1" dirty="0">
                <a:solidFill>
                  <a:prstClr val="white"/>
                </a:solidFill>
              </a:rPr>
              <a:t>    Arsenic</a:t>
            </a:r>
          </a:p>
          <a:p>
            <a:pPr marL="742950" lvl="1" indent="-285750" defTabSz="914400">
              <a:spcBef>
                <a:spcPct val="20000"/>
              </a:spcBef>
              <a:buFont typeface="Arial" pitchFamily="34" charset="0"/>
              <a:buChar char="–"/>
            </a:pPr>
            <a:r>
              <a:rPr lang="en-US" sz="2100" i="1" dirty="0">
                <a:solidFill>
                  <a:prstClr val="white"/>
                </a:solidFill>
              </a:rPr>
              <a:t>    Bisphenol A (BPA)</a:t>
            </a:r>
          </a:p>
          <a:p>
            <a:pPr marL="742950" lvl="1" indent="-285750" defTabSz="914400">
              <a:spcBef>
                <a:spcPct val="20000"/>
              </a:spcBef>
              <a:buFont typeface="Arial" pitchFamily="34" charset="0"/>
              <a:buChar char="–"/>
            </a:pPr>
            <a:r>
              <a:rPr lang="en-US" sz="2100" i="1" dirty="0">
                <a:solidFill>
                  <a:prstClr val="white"/>
                </a:solidFill>
              </a:rPr>
              <a:t>    Cell Phones</a:t>
            </a:r>
          </a:p>
          <a:p>
            <a:pPr marL="742950" lvl="1" indent="-285750" defTabSz="914400">
              <a:spcBef>
                <a:spcPct val="20000"/>
              </a:spcBef>
              <a:buFont typeface="Arial" pitchFamily="34" charset="0"/>
              <a:buChar char="–"/>
            </a:pPr>
            <a:r>
              <a:rPr lang="en-US" sz="2100" i="1" dirty="0">
                <a:solidFill>
                  <a:prstClr val="white"/>
                </a:solidFill>
              </a:rPr>
              <a:t>    Dioxins</a:t>
            </a:r>
          </a:p>
          <a:p>
            <a:pPr marL="742950" lvl="1" indent="-285750" defTabSz="914400">
              <a:spcBef>
                <a:spcPct val="20000"/>
              </a:spcBef>
              <a:buFont typeface="Arial" pitchFamily="34" charset="0"/>
              <a:buChar char="–"/>
            </a:pPr>
            <a:r>
              <a:rPr lang="en-US" sz="2100" i="1" dirty="0">
                <a:solidFill>
                  <a:prstClr val="white"/>
                </a:solidFill>
              </a:rPr>
              <a:t>    Electric &amp; Magnetic Fields</a:t>
            </a:r>
          </a:p>
          <a:p>
            <a:pPr marL="742950" lvl="1" indent="-285750" defTabSz="914400">
              <a:spcBef>
                <a:spcPct val="20000"/>
              </a:spcBef>
              <a:buFont typeface="Arial" pitchFamily="34" charset="0"/>
              <a:buChar char="–"/>
            </a:pPr>
            <a:r>
              <a:rPr lang="en-US" sz="2100" i="1" dirty="0">
                <a:solidFill>
                  <a:prstClr val="white"/>
                </a:solidFill>
              </a:rPr>
              <a:t>    Endocrine Disruptors</a:t>
            </a:r>
          </a:p>
          <a:p>
            <a:pPr marL="742950" lvl="1" indent="-285750" defTabSz="914400">
              <a:spcBef>
                <a:spcPct val="20000"/>
              </a:spcBef>
              <a:buFont typeface="Arial" pitchFamily="34" charset="0"/>
              <a:buChar char="–"/>
            </a:pPr>
            <a:r>
              <a:rPr lang="en-US" sz="2100" i="1" dirty="0">
                <a:solidFill>
                  <a:prstClr val="white"/>
                </a:solidFill>
              </a:rPr>
              <a:t>    Formaldehyde</a:t>
            </a:r>
          </a:p>
          <a:p>
            <a:pPr marL="742950" lvl="1" indent="-285750" defTabSz="914400">
              <a:spcBef>
                <a:spcPct val="20000"/>
              </a:spcBef>
              <a:buFont typeface="Arial" pitchFamily="34" charset="0"/>
              <a:buChar char="–"/>
            </a:pPr>
            <a:r>
              <a:rPr lang="en-US" sz="2100" i="1" dirty="0">
                <a:solidFill>
                  <a:prstClr val="white"/>
                </a:solidFill>
              </a:rPr>
              <a:t>    Hazardous Material/Waste</a:t>
            </a:r>
          </a:p>
          <a:p>
            <a:pPr marL="742950" lvl="1" indent="-285750" defTabSz="914400">
              <a:spcBef>
                <a:spcPct val="20000"/>
              </a:spcBef>
              <a:buFont typeface="Arial" pitchFamily="34" charset="0"/>
              <a:buChar char="–"/>
            </a:pPr>
            <a:endParaRPr lang="en-US" sz="2100" i="1" dirty="0" smtClean="0">
              <a:solidFill>
                <a:prstClr val="white"/>
              </a:solidFill>
            </a:endParaRPr>
          </a:p>
          <a:p>
            <a:pPr marL="742950" lvl="1" indent="-285750" defTabSz="914400">
              <a:spcBef>
                <a:spcPct val="20000"/>
              </a:spcBef>
              <a:buFont typeface="Arial" pitchFamily="34" charset="0"/>
              <a:buChar char="–"/>
            </a:pPr>
            <a:endParaRPr lang="en-US" sz="2100" i="1" dirty="0">
              <a:solidFill>
                <a:prstClr val="white"/>
              </a:solidFill>
            </a:endParaRPr>
          </a:p>
          <a:p>
            <a:pPr marL="742950" lvl="1" indent="-285750" defTabSz="914400">
              <a:spcBef>
                <a:spcPct val="20000"/>
              </a:spcBef>
              <a:buFont typeface="Arial" pitchFamily="34" charset="0"/>
              <a:buChar char="–"/>
            </a:pPr>
            <a:endParaRPr lang="en-US" sz="2100" i="1" dirty="0" smtClean="0">
              <a:solidFill>
                <a:prstClr val="white"/>
              </a:solidFill>
            </a:endParaRPr>
          </a:p>
          <a:p>
            <a:pPr marL="742950" lvl="1" indent="-285750" defTabSz="914400">
              <a:spcBef>
                <a:spcPct val="20000"/>
              </a:spcBef>
              <a:buFont typeface="Arial" pitchFamily="34" charset="0"/>
              <a:buChar char="–"/>
            </a:pPr>
            <a:endParaRPr lang="en-US" sz="2100" i="1" dirty="0">
              <a:solidFill>
                <a:prstClr val="white"/>
              </a:solidFill>
            </a:endParaRPr>
          </a:p>
          <a:p>
            <a:pPr marL="742950" lvl="1" indent="-285750" defTabSz="914400">
              <a:spcBef>
                <a:spcPct val="20000"/>
              </a:spcBef>
              <a:buFont typeface="Arial" pitchFamily="34" charset="0"/>
              <a:buChar char="–"/>
            </a:pPr>
            <a:endParaRPr lang="en-US" sz="2100" i="1" dirty="0" smtClean="0">
              <a:solidFill>
                <a:prstClr val="white"/>
              </a:solidFill>
            </a:endParaRPr>
          </a:p>
          <a:p>
            <a:pPr marL="742950" lvl="1" indent="-285750" defTabSz="914400">
              <a:spcBef>
                <a:spcPct val="20000"/>
              </a:spcBef>
              <a:buFont typeface="Arial" pitchFamily="34" charset="0"/>
              <a:buChar char="–"/>
            </a:pPr>
            <a:endParaRPr lang="en-US" sz="2100" i="1" dirty="0">
              <a:solidFill>
                <a:prstClr val="white"/>
              </a:solidFill>
            </a:endParaRPr>
          </a:p>
          <a:p>
            <a:pPr marL="742950" lvl="1" indent="-285750" defTabSz="914400">
              <a:spcBef>
                <a:spcPct val="20000"/>
              </a:spcBef>
              <a:buFont typeface="Arial" pitchFamily="34" charset="0"/>
              <a:buChar char="–"/>
            </a:pPr>
            <a:endParaRPr lang="en-US" sz="2100" i="1" dirty="0" smtClean="0">
              <a:solidFill>
                <a:prstClr val="white"/>
              </a:solidFill>
            </a:endParaRPr>
          </a:p>
          <a:p>
            <a:pPr marL="742950" lvl="1" indent="-285750" defTabSz="914400">
              <a:spcBef>
                <a:spcPct val="20000"/>
              </a:spcBef>
              <a:buFont typeface="Arial" pitchFamily="34" charset="0"/>
              <a:buChar char="–"/>
            </a:pPr>
            <a:endParaRPr lang="en-US" sz="2100" i="1" dirty="0">
              <a:solidFill>
                <a:prstClr val="white"/>
              </a:solidFill>
            </a:endParaRPr>
          </a:p>
          <a:p>
            <a:pPr marL="742950" lvl="1" indent="-285750" defTabSz="914400">
              <a:spcBef>
                <a:spcPct val="20000"/>
              </a:spcBef>
              <a:buFont typeface="Arial" pitchFamily="34" charset="0"/>
              <a:buChar char="–"/>
            </a:pPr>
            <a:endParaRPr lang="en-US" sz="2100" i="1" dirty="0" smtClean="0">
              <a:solidFill>
                <a:prstClr val="white"/>
              </a:solidFill>
            </a:endParaRPr>
          </a:p>
          <a:p>
            <a:pPr marL="742950" lvl="1" indent="-285750" defTabSz="914400">
              <a:spcBef>
                <a:spcPct val="20000"/>
              </a:spcBef>
              <a:buFont typeface="Arial" pitchFamily="34" charset="0"/>
              <a:buChar char="–"/>
            </a:pPr>
            <a:r>
              <a:rPr lang="en-US" sz="2100" i="1" dirty="0" smtClean="0">
                <a:solidFill>
                  <a:prstClr val="white"/>
                </a:solidFill>
              </a:rPr>
              <a:t>    </a:t>
            </a:r>
            <a:r>
              <a:rPr lang="en-US" sz="2100" i="1" dirty="0">
                <a:solidFill>
                  <a:prstClr val="white"/>
                </a:solidFill>
              </a:rPr>
              <a:t>Lead</a:t>
            </a:r>
          </a:p>
          <a:p>
            <a:pPr marL="742950" lvl="1" indent="-285750" defTabSz="914400">
              <a:spcBef>
                <a:spcPct val="20000"/>
              </a:spcBef>
              <a:buFont typeface="Arial" pitchFamily="34" charset="0"/>
              <a:buChar char="–"/>
            </a:pPr>
            <a:r>
              <a:rPr lang="en-US" sz="2100" i="1" dirty="0">
                <a:solidFill>
                  <a:prstClr val="white"/>
                </a:solidFill>
              </a:rPr>
              <a:t>    Mercury</a:t>
            </a:r>
          </a:p>
          <a:p>
            <a:pPr marL="742950" lvl="1" indent="-285750" defTabSz="914400">
              <a:spcBef>
                <a:spcPct val="20000"/>
              </a:spcBef>
              <a:buFont typeface="Arial" pitchFamily="34" charset="0"/>
              <a:buChar char="–"/>
            </a:pPr>
            <a:r>
              <a:rPr lang="en-US" sz="2100" i="1" dirty="0">
                <a:solidFill>
                  <a:prstClr val="white"/>
                </a:solidFill>
              </a:rPr>
              <a:t>    Mold</a:t>
            </a:r>
          </a:p>
          <a:p>
            <a:pPr marL="742950" lvl="1" indent="-285750" defTabSz="914400">
              <a:spcBef>
                <a:spcPct val="20000"/>
              </a:spcBef>
              <a:buFont typeface="Arial" pitchFamily="34" charset="0"/>
              <a:buChar char="–"/>
            </a:pPr>
            <a:r>
              <a:rPr lang="en-US" sz="2100" i="1" dirty="0">
                <a:solidFill>
                  <a:prstClr val="white"/>
                </a:solidFill>
              </a:rPr>
              <a:t>    Nanomaterials</a:t>
            </a:r>
          </a:p>
          <a:p>
            <a:pPr marL="742950" lvl="1" indent="-285750" defTabSz="914400">
              <a:spcBef>
                <a:spcPct val="20000"/>
              </a:spcBef>
              <a:buFont typeface="Arial" pitchFamily="34" charset="0"/>
              <a:buChar char="–"/>
            </a:pPr>
            <a:r>
              <a:rPr lang="en-US" sz="2100" i="1" dirty="0">
                <a:solidFill>
                  <a:prstClr val="white"/>
                </a:solidFill>
              </a:rPr>
              <a:t>    Ozone</a:t>
            </a:r>
          </a:p>
          <a:p>
            <a:pPr marL="742950" lvl="1" indent="-285750" defTabSz="914400">
              <a:spcBef>
                <a:spcPct val="20000"/>
              </a:spcBef>
              <a:buFont typeface="Arial" pitchFamily="34" charset="0"/>
              <a:buChar char="–"/>
            </a:pPr>
            <a:r>
              <a:rPr lang="en-US" sz="2100" i="1" dirty="0">
                <a:solidFill>
                  <a:prstClr val="white"/>
                </a:solidFill>
              </a:rPr>
              <a:t>    Pesticides</a:t>
            </a:r>
          </a:p>
          <a:p>
            <a:pPr marL="742950" lvl="1" indent="-285750" defTabSz="914400">
              <a:spcBef>
                <a:spcPct val="20000"/>
              </a:spcBef>
              <a:buFont typeface="Arial" pitchFamily="34" charset="0"/>
              <a:buChar char="–"/>
            </a:pPr>
            <a:r>
              <a:rPr lang="en-US" sz="2100" i="1" dirty="0">
                <a:solidFill>
                  <a:prstClr val="white"/>
                </a:solidFill>
              </a:rPr>
              <a:t>    Radon</a:t>
            </a:r>
          </a:p>
          <a:p>
            <a:pPr marL="742950" lvl="1" indent="-285750" defTabSz="914400">
              <a:spcBef>
                <a:spcPct val="20000"/>
              </a:spcBef>
              <a:buFont typeface="Arial" pitchFamily="34" charset="0"/>
              <a:buChar char="–"/>
            </a:pPr>
            <a:r>
              <a:rPr lang="en-US" sz="2100" i="1" dirty="0">
                <a:solidFill>
                  <a:prstClr val="white"/>
                </a:solidFill>
              </a:rPr>
              <a:t>    Soy Infant Formula</a:t>
            </a:r>
          </a:p>
          <a:p>
            <a:pPr marL="742950" lvl="1" indent="-285750" defTabSz="914400">
              <a:spcBef>
                <a:spcPct val="20000"/>
              </a:spcBef>
              <a:buFont typeface="Arial" pitchFamily="34" charset="0"/>
              <a:buChar char="–"/>
            </a:pPr>
            <a:r>
              <a:rPr lang="en-US" sz="2100" i="1" dirty="0">
                <a:solidFill>
                  <a:prstClr val="white"/>
                </a:solidFill>
              </a:rPr>
              <a:t>    </a:t>
            </a:r>
            <a:r>
              <a:rPr lang="en-US" sz="2100" i="1" dirty="0" smtClean="0">
                <a:solidFill>
                  <a:prstClr val="white"/>
                </a:solidFill>
              </a:rPr>
              <a:t>Styrene (plastics/resins)</a:t>
            </a:r>
            <a:endParaRPr lang="en-US" sz="2100" i="1" dirty="0">
              <a:solidFill>
                <a:prstClr val="white"/>
              </a:solidFill>
            </a:endParaRPr>
          </a:p>
          <a:p>
            <a:pPr marL="742950" lvl="1" indent="-285750" defTabSz="914400">
              <a:spcBef>
                <a:spcPct val="20000"/>
              </a:spcBef>
              <a:buFont typeface="Arial" pitchFamily="34" charset="0"/>
              <a:buChar char="–"/>
            </a:pPr>
            <a:r>
              <a:rPr lang="en-US" sz="2100" i="1" dirty="0">
                <a:solidFill>
                  <a:prstClr val="white"/>
                </a:solidFill>
              </a:rPr>
              <a:t>    Water Pollution</a:t>
            </a:r>
            <a:endParaRPr lang="en-US" sz="2100" dirty="0"/>
          </a:p>
        </p:txBody>
      </p:sp>
    </p:spTree>
    <p:extLst>
      <p:ext uri="{BB962C8B-B14F-4D97-AF65-F5344CB8AC3E}">
        <p14:creationId xmlns:p14="http://schemas.microsoft.com/office/powerpoint/2010/main" val="27385963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1905000"/>
          </a:xfrm>
        </p:spPr>
        <p:txBody>
          <a:bodyPr>
            <a:normAutofit/>
          </a:bodyPr>
          <a:lstStyle/>
          <a:p>
            <a:r>
              <a:rPr lang="en-US" sz="2800" dirty="0" smtClean="0"/>
              <a:t>Air Quality Index</a:t>
            </a:r>
            <a:br>
              <a:rPr lang="en-US" sz="2800" dirty="0" smtClean="0"/>
            </a:br>
            <a:r>
              <a:rPr lang="en-US" sz="2800" dirty="0" smtClean="0"/>
              <a:t>for Particle Pollution</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460" y="1810143"/>
            <a:ext cx="8822140" cy="3809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5858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685800"/>
            <a:ext cx="8801100" cy="1143000"/>
          </a:xfrm>
        </p:spPr>
        <p:txBody>
          <a:bodyPr rtlCol="0">
            <a:noAutofit/>
          </a:bodyPr>
          <a:lstStyle/>
          <a:p>
            <a:r>
              <a:rPr lang="en-US" sz="2800" dirty="0" smtClean="0"/>
              <a:t>How Do We Interact with Our </a:t>
            </a:r>
            <a:br>
              <a:rPr lang="en-US" sz="2800" dirty="0" smtClean="0"/>
            </a:br>
            <a:r>
              <a:rPr lang="en-US" sz="2800" dirty="0" smtClean="0"/>
              <a:t>Physical Environment?</a:t>
            </a:r>
            <a:endParaRPr lang="en-US" sz="2800" dirty="0"/>
          </a:p>
        </p:txBody>
      </p:sp>
      <p:sp>
        <p:nvSpPr>
          <p:cNvPr id="5" name="Content Placeholder 3"/>
          <p:cNvSpPr>
            <a:spLocks noGrp="1"/>
          </p:cNvSpPr>
          <p:nvPr>
            <p:ph idx="4294967295"/>
          </p:nvPr>
        </p:nvSpPr>
        <p:spPr>
          <a:xfrm>
            <a:off x="457200" y="2103437"/>
            <a:ext cx="8229600" cy="4068763"/>
          </a:xfrm>
          <a:prstGeom prst="rect">
            <a:avLst/>
          </a:prstGeom>
        </p:spPr>
        <p:txBody>
          <a:bodyPr/>
          <a:lstStyle/>
          <a:p>
            <a:r>
              <a:rPr lang="en-US" sz="2800" dirty="0" smtClean="0">
                <a:solidFill>
                  <a:srgbClr val="FFFF00"/>
                </a:solidFill>
              </a:rPr>
              <a:t>We are exposed to the physical environment every minute of our lives through multiple routes:</a:t>
            </a:r>
          </a:p>
          <a:p>
            <a:pPr lvl="1"/>
            <a:r>
              <a:rPr lang="en-US" sz="2600" dirty="0" smtClean="0"/>
              <a:t>Skin</a:t>
            </a:r>
          </a:p>
          <a:p>
            <a:pPr lvl="1"/>
            <a:r>
              <a:rPr lang="en-US" sz="2600" dirty="0" smtClean="0"/>
              <a:t>Respiratory tract</a:t>
            </a:r>
          </a:p>
          <a:p>
            <a:pPr lvl="1"/>
            <a:r>
              <a:rPr lang="en-US" sz="2600" dirty="0" smtClean="0"/>
              <a:t>Alimentary or digestive tract</a:t>
            </a:r>
          </a:p>
          <a:p>
            <a:pPr lvl="1"/>
            <a:r>
              <a:rPr lang="en-US" sz="2600" dirty="0" smtClean="0"/>
              <a:t>Genital-urinary tract</a:t>
            </a:r>
          </a:p>
        </p:txBody>
      </p:sp>
    </p:spTree>
    <p:extLst>
      <p:ext uri="{BB962C8B-B14F-4D97-AF65-F5344CB8AC3E}">
        <p14:creationId xmlns:p14="http://schemas.microsoft.com/office/powerpoint/2010/main" val="16835345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610600" cy="1219200"/>
          </a:xfrm>
        </p:spPr>
        <p:txBody>
          <a:bodyPr rtlCol="0">
            <a:noAutofit/>
          </a:bodyPr>
          <a:lstStyle/>
          <a:p>
            <a:pPr fontAlgn="auto">
              <a:spcAft>
                <a:spcPts val="0"/>
              </a:spcAft>
              <a:defRPr/>
            </a:pPr>
            <a:r>
              <a:rPr lang="en-US" sz="2800" dirty="0" smtClean="0"/>
              <a:t>How Does Risk Assessment Address the Impacts of the Physical Environment?</a:t>
            </a:r>
            <a:endParaRPr lang="en-US" sz="2800" dirty="0"/>
          </a:p>
        </p:txBody>
      </p:sp>
      <p:sp>
        <p:nvSpPr>
          <p:cNvPr id="5" name="Content Placeholder 3"/>
          <p:cNvSpPr>
            <a:spLocks noGrp="1"/>
          </p:cNvSpPr>
          <p:nvPr>
            <p:ph idx="4294967295"/>
          </p:nvPr>
        </p:nvSpPr>
        <p:spPr>
          <a:xfrm>
            <a:off x="457200" y="2103437"/>
            <a:ext cx="8382000" cy="4068763"/>
          </a:xfrm>
          <a:prstGeom prst="rect">
            <a:avLst/>
          </a:prstGeom>
        </p:spPr>
        <p:txBody>
          <a:bodyPr/>
          <a:lstStyle/>
          <a:p>
            <a:r>
              <a:rPr lang="en-US" sz="2800" dirty="0" smtClean="0">
                <a:solidFill>
                  <a:srgbClr val="FFFF00"/>
                </a:solidFill>
              </a:rPr>
              <a:t>Risk assessment is a formal process that aims to measure the potential impact of known hazards</a:t>
            </a:r>
          </a:p>
          <a:p>
            <a:r>
              <a:rPr lang="en-US" sz="2800" dirty="0" smtClean="0"/>
              <a:t>A hazard indicates the inherent danger of an exposure</a:t>
            </a:r>
          </a:p>
          <a:p>
            <a:r>
              <a:rPr lang="en-US" sz="2800" dirty="0" smtClean="0">
                <a:solidFill>
                  <a:srgbClr val="FFFF00"/>
                </a:solidFill>
              </a:rPr>
              <a:t>Risk assessment aims to take into account the inherent danger of the exposure as well as:</a:t>
            </a:r>
          </a:p>
          <a:p>
            <a:pPr lvl="1"/>
            <a:r>
              <a:rPr lang="en-US" sz="2600" dirty="0" smtClean="0"/>
              <a:t>Route</a:t>
            </a:r>
          </a:p>
          <a:p>
            <a:pPr lvl="1"/>
            <a:r>
              <a:rPr lang="en-US" sz="2600" dirty="0" smtClean="0"/>
              <a:t>Timing </a:t>
            </a:r>
          </a:p>
          <a:p>
            <a:pPr lvl="1"/>
            <a:r>
              <a:rPr lang="en-US" sz="2600" dirty="0" smtClean="0"/>
              <a:t>Quantity </a:t>
            </a:r>
          </a:p>
        </p:txBody>
      </p:sp>
    </p:spTree>
    <p:extLst>
      <p:ext uri="{BB962C8B-B14F-4D97-AF65-F5344CB8AC3E}">
        <p14:creationId xmlns:p14="http://schemas.microsoft.com/office/powerpoint/2010/main" val="588918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686800" cy="1219200"/>
          </a:xfrm>
        </p:spPr>
        <p:txBody>
          <a:bodyPr rtlCol="0">
            <a:noAutofit/>
          </a:bodyPr>
          <a:lstStyle/>
          <a:p>
            <a:pPr fontAlgn="auto">
              <a:spcAft>
                <a:spcPts val="0"/>
              </a:spcAft>
              <a:defRPr/>
            </a:pPr>
            <a:r>
              <a:rPr lang="en-US" sz="2800" dirty="0" smtClean="0"/>
              <a:t>How Does Risk Assessment Address the Impacts of the Physical Environment?</a:t>
            </a:r>
            <a:endParaRPr lang="en-US" sz="2800" dirty="0"/>
          </a:p>
        </p:txBody>
      </p:sp>
      <p:sp>
        <p:nvSpPr>
          <p:cNvPr id="5" name="Content Placeholder 3"/>
          <p:cNvSpPr>
            <a:spLocks noGrp="1"/>
          </p:cNvSpPr>
          <p:nvPr>
            <p:ph idx="4294967295"/>
          </p:nvPr>
        </p:nvSpPr>
        <p:spPr>
          <a:xfrm>
            <a:off x="457200" y="2103437"/>
            <a:ext cx="8382000" cy="4068763"/>
          </a:xfrm>
          <a:prstGeom prst="rect">
            <a:avLst/>
          </a:prstGeom>
        </p:spPr>
        <p:txBody>
          <a:bodyPr>
            <a:normAutofit/>
          </a:bodyPr>
          <a:lstStyle/>
          <a:p>
            <a:r>
              <a:rPr lang="en-US" sz="2800" dirty="0" smtClean="0"/>
              <a:t>Risk assessment attempts to evaluate the impact of environmental exposures one at a time</a:t>
            </a:r>
          </a:p>
          <a:p>
            <a:pPr lvl="1"/>
            <a:r>
              <a:rPr lang="en-US" sz="2600" dirty="0" smtClean="0">
                <a:solidFill>
                  <a:srgbClr val="00B0F0"/>
                </a:solidFill>
              </a:rPr>
              <a:t>Measures the types and magnitudes of the impacts</a:t>
            </a:r>
          </a:p>
          <a:p>
            <a:r>
              <a:rPr lang="en-US" sz="2800" dirty="0" smtClean="0"/>
              <a:t>If a substantial risk is found to exist, the process then reviews options to protect, detect, and react to the risk to minimize the burden of disease on humans</a:t>
            </a:r>
          </a:p>
        </p:txBody>
      </p:sp>
    </p:spTree>
    <p:extLst>
      <p:ext uri="{BB962C8B-B14F-4D97-AF65-F5344CB8AC3E}">
        <p14:creationId xmlns:p14="http://schemas.microsoft.com/office/powerpoint/2010/main" val="41907576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990600"/>
          </a:xfrm>
        </p:spPr>
        <p:txBody>
          <a:bodyPr>
            <a:normAutofit/>
          </a:bodyPr>
          <a:lstStyle/>
          <a:p>
            <a:r>
              <a:rPr lang="en-US" sz="2800" b="1" i="1" dirty="0" smtClean="0"/>
              <a:t>Four-</a:t>
            </a:r>
            <a:r>
              <a:rPr lang="en-US" sz="2800" i="1" dirty="0" smtClean="0"/>
              <a:t>Step  </a:t>
            </a:r>
            <a:r>
              <a:rPr lang="en-US" sz="2800" dirty="0" smtClean="0"/>
              <a:t>Risk Assessment Process</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600200"/>
            <a:ext cx="7277100" cy="481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9156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533400"/>
            <a:ext cx="8229600" cy="1219200"/>
          </a:xfrm>
        </p:spPr>
        <p:txBody>
          <a:bodyPr>
            <a:normAutofit/>
          </a:bodyPr>
          <a:lstStyle/>
          <a:p>
            <a:r>
              <a:rPr lang="en-US" sz="2800" dirty="0" smtClean="0"/>
              <a:t>Four-Step Risk Assessment and Simplified Example: </a:t>
            </a:r>
            <a:r>
              <a:rPr lang="en-US" sz="2800" i="1" dirty="0" smtClean="0"/>
              <a:t>Benzene</a:t>
            </a:r>
          </a:p>
        </p:txBody>
      </p:sp>
      <p:graphicFrame>
        <p:nvGraphicFramePr>
          <p:cNvPr id="4" name="Table 3"/>
          <p:cNvGraphicFramePr>
            <a:graphicFrameLocks noGrp="1"/>
          </p:cNvGraphicFramePr>
          <p:nvPr>
            <p:extLst>
              <p:ext uri="{D42A27DB-BD31-4B8C-83A1-F6EECF244321}">
                <p14:modId xmlns:p14="http://schemas.microsoft.com/office/powerpoint/2010/main" val="1836977031"/>
              </p:ext>
            </p:extLst>
          </p:nvPr>
        </p:nvGraphicFramePr>
        <p:xfrm>
          <a:off x="152400" y="1794638"/>
          <a:ext cx="8839200" cy="4754880"/>
        </p:xfrm>
        <a:graphic>
          <a:graphicData uri="http://schemas.openxmlformats.org/drawingml/2006/table">
            <a:tbl>
              <a:tblPr firstRow="1" bandRow="1">
                <a:tableStyleId>{5C22544A-7EE6-4342-B048-85BDC9FD1C3A}</a:tableStyleId>
              </a:tblPr>
              <a:tblGrid>
                <a:gridCol w="1981200"/>
                <a:gridCol w="6858000"/>
              </a:tblGrid>
              <a:tr h="330200">
                <a:tc>
                  <a:txBody>
                    <a:bodyPr/>
                    <a:lstStyle/>
                    <a:p>
                      <a:r>
                        <a:rPr lang="en-US" sz="2200" b="1" i="0" u="none" strike="noStrike" kern="1200" baseline="0" dirty="0" smtClean="0">
                          <a:solidFill>
                            <a:srgbClr val="002060"/>
                          </a:solidFill>
                          <a:latin typeface="+mn-lt"/>
                          <a:ea typeface="+mn-ea"/>
                          <a:cs typeface="+mn-cs"/>
                        </a:rPr>
                        <a:t>Components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i="0" u="none" strike="noStrike" kern="1200" baseline="0" dirty="0" smtClean="0">
                          <a:solidFill>
                            <a:srgbClr val="002060"/>
                          </a:solidFill>
                          <a:latin typeface="+mn-lt"/>
                          <a:ea typeface="+mn-ea"/>
                          <a:cs typeface="+mn-cs"/>
                        </a:rPr>
                        <a:t>Simplified example—benzene</a:t>
                      </a:r>
                    </a:p>
                  </a:txBody>
                  <a:tcPr/>
                </a:tc>
              </a:tr>
              <a:tr h="68006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1" u="none" strike="noStrike" kern="1200" baseline="0" dirty="0" smtClean="0">
                          <a:solidFill>
                            <a:srgbClr val="002060"/>
                          </a:solidFill>
                          <a:latin typeface="+mn-lt"/>
                          <a:ea typeface="+mn-ea"/>
                          <a:cs typeface="+mn-cs"/>
                        </a:rPr>
                        <a:t>Hazard identification</a:t>
                      </a:r>
                      <a:endParaRPr lang="en-US" sz="2000" i="1" dirty="0">
                        <a:solidFill>
                          <a:srgbClr val="002060"/>
                        </a:solidFill>
                      </a:endParaRPr>
                    </a:p>
                  </a:txBody>
                  <a:tcPr/>
                </a:tc>
                <a:tc>
                  <a:txBody>
                    <a:bodyPr/>
                    <a:lstStyle/>
                    <a:p>
                      <a:r>
                        <a:rPr lang="en-US" sz="2000" b="0" i="0" u="none" strike="noStrike" kern="1200" baseline="0" dirty="0" smtClean="0">
                          <a:solidFill>
                            <a:srgbClr val="002060"/>
                          </a:solidFill>
                          <a:latin typeface="+mn-lt"/>
                          <a:ea typeface="+mn-ea"/>
                          <a:cs typeface="+mn-cs"/>
                        </a:rPr>
                        <a:t>Benzene causes leukemia</a:t>
                      </a:r>
                    </a:p>
                    <a:p>
                      <a:r>
                        <a:rPr lang="en-US" sz="2000" b="0" i="0" u="none" strike="noStrike" kern="1200" baseline="0" dirty="0" smtClean="0">
                          <a:solidFill>
                            <a:srgbClr val="002060"/>
                          </a:solidFill>
                          <a:latin typeface="+mn-lt"/>
                          <a:ea typeface="+mn-ea"/>
                          <a:cs typeface="+mn-cs"/>
                        </a:rPr>
                        <a:t>Strong evidence from cohort studies and supportive animal data exist</a:t>
                      </a:r>
                    </a:p>
                  </a:txBody>
                  <a:tcPr/>
                </a:tc>
              </a:tr>
              <a:tr h="10369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1" u="none" strike="noStrike" kern="1200" baseline="0" dirty="0" smtClean="0">
                          <a:solidFill>
                            <a:srgbClr val="002060"/>
                          </a:solidFill>
                          <a:latin typeface="+mn-lt"/>
                          <a:ea typeface="+mn-ea"/>
                          <a:cs typeface="+mn-cs"/>
                        </a:rPr>
                        <a:t>Dose-response relationship</a:t>
                      </a:r>
                      <a:endParaRPr lang="en-US" sz="2000" i="1" dirty="0">
                        <a:solidFill>
                          <a:srgbClr val="002060"/>
                        </a:solidFill>
                      </a:endParaRPr>
                    </a:p>
                  </a:txBody>
                  <a:tcPr/>
                </a:tc>
                <a:tc>
                  <a:txBody>
                    <a:bodyPr/>
                    <a:lstStyle/>
                    <a:p>
                      <a:r>
                        <a:rPr lang="en-US" sz="2000" b="0" i="0" u="none" strike="noStrike" kern="1200" baseline="0" dirty="0" smtClean="0">
                          <a:solidFill>
                            <a:srgbClr val="002060"/>
                          </a:solidFill>
                          <a:latin typeface="+mn-lt"/>
                          <a:ea typeface="+mn-ea"/>
                          <a:cs typeface="+mn-cs"/>
                        </a:rPr>
                        <a:t>Strong dose-response relationship among occupational workers with level of 1 ppm over a working lifetime</a:t>
                      </a:r>
                    </a:p>
                    <a:p>
                      <a:r>
                        <a:rPr lang="en-US" sz="2000" b="0" i="0" u="none" strike="noStrike" kern="1200" baseline="0" dirty="0" smtClean="0">
                          <a:solidFill>
                            <a:srgbClr val="002060"/>
                          </a:solidFill>
                          <a:latin typeface="+mn-lt"/>
                          <a:ea typeface="+mn-ea"/>
                          <a:cs typeface="+mn-cs"/>
                        </a:rPr>
                        <a:t>The impact of exposure at 1 ppm is indistinguishable from unexposed, with rapid increase in rates of leukemia above that level</a:t>
                      </a:r>
                    </a:p>
                  </a:txBody>
                  <a:tcPr/>
                </a:tc>
              </a:tr>
              <a:tr h="8840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1" u="none" strike="noStrike" kern="1200" baseline="0" dirty="0" smtClean="0">
                          <a:solidFill>
                            <a:srgbClr val="002060"/>
                          </a:solidFill>
                          <a:latin typeface="+mn-lt"/>
                          <a:ea typeface="+mn-ea"/>
                          <a:cs typeface="+mn-cs"/>
                        </a:rPr>
                        <a:t>Exposure assessment</a:t>
                      </a:r>
                    </a:p>
                    <a:p>
                      <a:endParaRPr lang="en-US" sz="2000" i="1" dirty="0">
                        <a:solidFill>
                          <a:srgbClr val="002060"/>
                        </a:solidFill>
                      </a:endParaRPr>
                    </a:p>
                  </a:txBody>
                  <a:tcPr/>
                </a:tc>
                <a:tc>
                  <a:txBody>
                    <a:bodyPr/>
                    <a:lstStyle/>
                    <a:p>
                      <a:r>
                        <a:rPr lang="en-US" sz="2000" b="0" i="0" u="none" strike="noStrike" kern="1200" baseline="0" dirty="0" smtClean="0">
                          <a:solidFill>
                            <a:srgbClr val="002060"/>
                          </a:solidFill>
                          <a:latin typeface="+mn-lt"/>
                          <a:ea typeface="+mn-ea"/>
                          <a:cs typeface="+mn-cs"/>
                        </a:rPr>
                        <a:t>Industrial exposures above 1 ppm are common in a range of industries at the time the standard was set</a:t>
                      </a:r>
                    </a:p>
                    <a:p>
                      <a:r>
                        <a:rPr lang="en-US" sz="2000" b="0" i="0" u="none" strike="noStrike" kern="1200" baseline="0" dirty="0" smtClean="0">
                          <a:solidFill>
                            <a:srgbClr val="002060"/>
                          </a:solidFill>
                          <a:latin typeface="+mn-lt"/>
                          <a:ea typeface="+mn-ea"/>
                          <a:cs typeface="+mn-cs"/>
                        </a:rPr>
                        <a:t>Over 250,000 workers exposed to benzene</a:t>
                      </a:r>
                    </a:p>
                  </a:txBody>
                  <a:tcPr/>
                </a:tc>
              </a:tr>
              <a:tr h="68006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1" u="none" strike="noStrike" kern="1200" baseline="0" dirty="0" smtClean="0">
                          <a:solidFill>
                            <a:srgbClr val="002060"/>
                          </a:solidFill>
                          <a:latin typeface="+mn-lt"/>
                          <a:ea typeface="+mn-ea"/>
                          <a:cs typeface="+mn-cs"/>
                        </a:rPr>
                        <a:t>Risk characterization</a:t>
                      </a:r>
                      <a:endParaRPr lang="en-US" sz="2000" b="0" i="1" u="none" strike="noStrike" kern="1200" baseline="0" dirty="0" smtClean="0">
                        <a:solidFill>
                          <a:srgbClr val="002060"/>
                        </a:solidFill>
                        <a:latin typeface="+mn-lt"/>
                        <a:ea typeface="+mn-ea"/>
                        <a:cs typeface="+mn-cs"/>
                      </a:endParaRPr>
                    </a:p>
                  </a:txBody>
                  <a:tcPr/>
                </a:tc>
                <a:tc>
                  <a:txBody>
                    <a:bodyPr/>
                    <a:lstStyle/>
                    <a:p>
                      <a:r>
                        <a:rPr lang="en-US" sz="2000" b="0" i="0" u="none" strike="noStrike" kern="1200" baseline="0" dirty="0" smtClean="0">
                          <a:solidFill>
                            <a:srgbClr val="002060"/>
                          </a:solidFill>
                          <a:latin typeface="+mn-lt"/>
                          <a:ea typeface="+mn-ea"/>
                          <a:cs typeface="+mn-cs"/>
                        </a:rPr>
                        <a:t>14–17 excess cases of leukemia per 1,000 workers exposed to 10 ppm throughout a working lifetime</a:t>
                      </a:r>
                      <a:endParaRPr lang="en-US" sz="2000" dirty="0" smtClean="0">
                        <a:solidFill>
                          <a:srgbClr val="002060"/>
                        </a:solidFill>
                      </a:endParaRPr>
                    </a:p>
                  </a:txBody>
                  <a:tcPr/>
                </a:tc>
              </a:tr>
            </a:tbl>
          </a:graphicData>
        </a:graphic>
      </p:graphicFrame>
    </p:spTree>
    <p:extLst>
      <p:ext uri="{BB962C8B-B14F-4D97-AF65-F5344CB8AC3E}">
        <p14:creationId xmlns:p14="http://schemas.microsoft.com/office/powerpoint/2010/main" val="41761322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81000"/>
            <a:ext cx="8858250" cy="1143000"/>
          </a:xfrm>
        </p:spPr>
        <p:txBody>
          <a:bodyPr rtlCol="0">
            <a:noAutofit/>
          </a:bodyPr>
          <a:lstStyle/>
          <a:p>
            <a:pPr fontAlgn="auto">
              <a:spcAft>
                <a:spcPts val="0"/>
              </a:spcAft>
              <a:defRPr/>
            </a:pPr>
            <a:r>
              <a:rPr lang="en-US" sz="2800" dirty="0" smtClean="0"/>
              <a:t>Public Health Assessment</a:t>
            </a:r>
            <a:endParaRPr lang="en-US" sz="2800" dirty="0"/>
          </a:p>
        </p:txBody>
      </p:sp>
      <p:sp>
        <p:nvSpPr>
          <p:cNvPr id="8195" name="Content Placeholder 2"/>
          <p:cNvSpPr>
            <a:spLocks noGrp="1"/>
          </p:cNvSpPr>
          <p:nvPr>
            <p:ph idx="4294967295"/>
          </p:nvPr>
        </p:nvSpPr>
        <p:spPr>
          <a:xfrm>
            <a:off x="457200" y="1600200"/>
            <a:ext cx="8229600" cy="4525963"/>
          </a:xfrm>
          <a:prstGeom prst="rect">
            <a:avLst/>
          </a:prstGeom>
        </p:spPr>
        <p:txBody>
          <a:bodyPr>
            <a:normAutofit/>
          </a:bodyPr>
          <a:lstStyle/>
          <a:p>
            <a:r>
              <a:rPr lang="en-US" sz="2800" dirty="0" smtClean="0"/>
              <a:t>A public health assessment goes beyond a risk assessment by including data on actual exposure in a community</a:t>
            </a:r>
          </a:p>
          <a:p>
            <a:r>
              <a:rPr lang="en-US" sz="2800" dirty="0" smtClean="0">
                <a:solidFill>
                  <a:srgbClr val="FFFF00"/>
                </a:solidFill>
              </a:rPr>
              <a:t>Addresses not just the risks in a specific location, but also the risks to large numbers of individuals and often to the population as a whole</a:t>
            </a:r>
          </a:p>
          <a:p>
            <a:r>
              <a:rPr lang="en-US" sz="2800" dirty="0" smtClean="0"/>
              <a:t>Often they are very controversial</a:t>
            </a:r>
          </a:p>
          <a:p>
            <a:pPr lvl="1"/>
            <a:r>
              <a:rPr lang="en-US" sz="2600" dirty="0" smtClean="0">
                <a:solidFill>
                  <a:srgbClr val="00B0F0"/>
                </a:solidFill>
              </a:rPr>
              <a:t>Can take years, or even decades, to complete</a:t>
            </a:r>
            <a:endParaRPr lang="en-US" sz="2600" dirty="0">
              <a:solidFill>
                <a:srgbClr val="00B0F0"/>
              </a:solidFill>
            </a:endParaRPr>
          </a:p>
        </p:txBody>
      </p:sp>
    </p:spTree>
    <p:extLst>
      <p:ext uri="{BB962C8B-B14F-4D97-AF65-F5344CB8AC3E}">
        <p14:creationId xmlns:p14="http://schemas.microsoft.com/office/powerpoint/2010/main" val="24472261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1219200"/>
          </a:xfrm>
        </p:spPr>
        <p:txBody>
          <a:bodyPr>
            <a:noAutofit/>
          </a:bodyPr>
          <a:lstStyle/>
          <a:p>
            <a:r>
              <a:rPr lang="en-US" sz="2800" dirty="0" smtClean="0"/>
              <a:t>Where Does Lead in our Bodies Come From and What Can Be Done About It?</a:t>
            </a:r>
          </a:p>
        </p:txBody>
      </p:sp>
      <p:graphicFrame>
        <p:nvGraphicFramePr>
          <p:cNvPr id="4" name="Table 3"/>
          <p:cNvGraphicFramePr>
            <a:graphicFrameLocks noGrp="1"/>
          </p:cNvGraphicFramePr>
          <p:nvPr>
            <p:extLst>
              <p:ext uri="{D42A27DB-BD31-4B8C-83A1-F6EECF244321}">
                <p14:modId xmlns:p14="http://schemas.microsoft.com/office/powerpoint/2010/main" val="1482950385"/>
              </p:ext>
            </p:extLst>
          </p:nvPr>
        </p:nvGraphicFramePr>
        <p:xfrm>
          <a:off x="362607" y="1883060"/>
          <a:ext cx="8485791" cy="4678680"/>
        </p:xfrm>
        <a:graphic>
          <a:graphicData uri="http://schemas.openxmlformats.org/drawingml/2006/table">
            <a:tbl>
              <a:tblPr firstRow="1" bandRow="1">
                <a:tableStyleId>{5C22544A-7EE6-4342-B048-85BDC9FD1C3A}</a:tableStyleId>
              </a:tblPr>
              <a:tblGrid>
                <a:gridCol w="1705434"/>
                <a:gridCol w="3791167"/>
                <a:gridCol w="2989190"/>
              </a:tblGrid>
              <a:tr h="523461">
                <a:tc>
                  <a:txBody>
                    <a:bodyPr/>
                    <a:lstStyle/>
                    <a:p>
                      <a:r>
                        <a:rPr lang="en-US" sz="1700" b="1" i="0" u="none" strike="noStrike" kern="1200" baseline="0" dirty="0" smtClean="0">
                          <a:solidFill>
                            <a:srgbClr val="002060"/>
                          </a:solidFill>
                          <a:latin typeface="+mn-lt"/>
                          <a:ea typeface="+mn-ea"/>
                          <a:cs typeface="+mn-cs"/>
                        </a:rPr>
                        <a:t>How lead enters our bodies</a:t>
                      </a:r>
                      <a:endParaRPr lang="en-US" sz="1700" dirty="0">
                        <a:solidFill>
                          <a:srgbClr val="00206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1" i="0" u="none" strike="noStrike" kern="1200" baseline="0" dirty="0" smtClean="0">
                          <a:solidFill>
                            <a:srgbClr val="002060"/>
                          </a:solidFill>
                          <a:latin typeface="+mn-lt"/>
                          <a:ea typeface="+mn-ea"/>
                          <a:cs typeface="+mn-cs"/>
                        </a:rPr>
                        <a:t>Where it comes from</a:t>
                      </a:r>
                      <a:endParaRPr lang="en-US" sz="1700" dirty="0" smtClean="0">
                        <a:solidFill>
                          <a:srgbClr val="00206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1" i="0" u="none" strike="noStrike" kern="1200" baseline="0" dirty="0" smtClean="0">
                          <a:solidFill>
                            <a:srgbClr val="002060"/>
                          </a:solidFill>
                          <a:latin typeface="+mn-lt"/>
                          <a:ea typeface="+mn-ea"/>
                          <a:cs typeface="+mn-cs"/>
                        </a:rPr>
                        <a:t>Ways to reduce exposure</a:t>
                      </a:r>
                      <a:endParaRPr lang="en-US" sz="1700" dirty="0" smtClean="0">
                        <a:solidFill>
                          <a:srgbClr val="002060"/>
                        </a:solidFill>
                      </a:endParaRPr>
                    </a:p>
                  </a:txBody>
                  <a:tcPr/>
                </a:tc>
              </a:tr>
              <a:tr h="1622729">
                <a:tc>
                  <a:txBody>
                    <a:bodyPr/>
                    <a:lstStyle/>
                    <a:p>
                      <a:r>
                        <a:rPr lang="en-US" sz="1700" b="0" i="1" u="none" strike="noStrike" kern="1200" baseline="0" dirty="0" smtClean="0">
                          <a:solidFill>
                            <a:srgbClr val="002060"/>
                          </a:solidFill>
                          <a:latin typeface="+mn-lt"/>
                          <a:ea typeface="+mn-ea"/>
                          <a:cs typeface="+mn-cs"/>
                        </a:rPr>
                        <a:t>Inhalation</a:t>
                      </a:r>
                    </a:p>
                  </a:txBody>
                  <a:tcPr/>
                </a:tc>
                <a:tc>
                  <a:txBody>
                    <a:bodyPr/>
                    <a:lstStyle/>
                    <a:p>
                      <a:r>
                        <a:rPr lang="en-US" sz="1700" b="0" i="0" u="none" strike="noStrike" kern="1200" baseline="0" dirty="0" smtClean="0">
                          <a:solidFill>
                            <a:srgbClr val="002060"/>
                          </a:solidFill>
                          <a:latin typeface="+mn-lt"/>
                          <a:ea typeface="+mn-ea"/>
                          <a:cs typeface="+mn-cs"/>
                        </a:rPr>
                        <a:t>Workers in many lead-exposure industries</a:t>
                      </a:r>
                    </a:p>
                    <a:p>
                      <a:r>
                        <a:rPr lang="en-US" sz="1700" b="0" i="0" u="none" strike="noStrike" kern="1200" baseline="0" dirty="0" smtClean="0">
                          <a:solidFill>
                            <a:srgbClr val="002060"/>
                          </a:solidFill>
                          <a:latin typeface="+mn-lt"/>
                          <a:ea typeface="+mn-ea"/>
                          <a:cs typeface="+mn-cs"/>
                        </a:rPr>
                        <a:t>Demolition and renovation activities that generate fumes and dust</a:t>
                      </a:r>
                    </a:p>
                    <a:p>
                      <a:r>
                        <a:rPr lang="en-US" sz="1700" b="0" i="0" u="none" strike="noStrike" kern="1200" baseline="0" dirty="0" smtClean="0">
                          <a:solidFill>
                            <a:srgbClr val="002060"/>
                          </a:solidFill>
                          <a:latin typeface="+mn-lt"/>
                          <a:ea typeface="+mn-ea"/>
                          <a:cs typeface="+mn-cs"/>
                        </a:rPr>
                        <a:t>Addition of lead to gasoline</a:t>
                      </a:r>
                    </a:p>
                    <a:p>
                      <a:r>
                        <a:rPr lang="en-US" sz="1700" b="0" i="0" u="none" strike="noStrike" kern="1200" baseline="0" dirty="0" smtClean="0">
                          <a:solidFill>
                            <a:srgbClr val="002060"/>
                          </a:solidFill>
                          <a:latin typeface="+mn-lt"/>
                          <a:ea typeface="+mn-ea"/>
                          <a:cs typeface="+mn-cs"/>
                        </a:rPr>
                        <a:t>Once inhaled deep into the lungs, it may remain for long periods and be absorbed into blood over time</a:t>
                      </a:r>
                      <a:endParaRPr lang="en-US" sz="1700" dirty="0">
                        <a:solidFill>
                          <a:srgbClr val="002060"/>
                        </a:solidFill>
                      </a:endParaRPr>
                    </a:p>
                  </a:txBody>
                  <a:tcPr/>
                </a:tc>
                <a:tc>
                  <a:txBody>
                    <a:bodyPr/>
                    <a:lstStyle/>
                    <a:p>
                      <a:r>
                        <a:rPr lang="en-US" sz="1700" b="0" i="0" u="none" strike="noStrike" kern="1200" baseline="0" dirty="0" smtClean="0">
                          <a:solidFill>
                            <a:srgbClr val="002060"/>
                          </a:solidFill>
                          <a:latin typeface="+mn-lt"/>
                          <a:ea typeface="+mn-ea"/>
                          <a:cs typeface="+mn-cs"/>
                        </a:rPr>
                        <a:t>Occupational controls</a:t>
                      </a:r>
                    </a:p>
                    <a:p>
                      <a:r>
                        <a:rPr lang="en-US" sz="1700" b="0" i="0" u="none" strike="noStrike" kern="1200" baseline="0" dirty="0" smtClean="0">
                          <a:solidFill>
                            <a:srgbClr val="002060"/>
                          </a:solidFill>
                          <a:latin typeface="+mn-lt"/>
                          <a:ea typeface="+mn-ea"/>
                          <a:cs typeface="+mn-cs"/>
                        </a:rPr>
                        <a:t>Phase out of lead in gasoline in US from 1976 to 1996</a:t>
                      </a:r>
                    </a:p>
                    <a:p>
                      <a:endParaRPr lang="en-US" sz="1700" dirty="0">
                        <a:solidFill>
                          <a:srgbClr val="002060"/>
                        </a:solidFill>
                      </a:endParaRPr>
                    </a:p>
                  </a:txBody>
                  <a:tcPr/>
                </a:tc>
              </a:tr>
              <a:tr h="1465690">
                <a:tc>
                  <a:txBody>
                    <a:bodyPr/>
                    <a:lstStyle/>
                    <a:p>
                      <a:r>
                        <a:rPr lang="en-US" sz="1700" b="0" i="1" u="none" strike="noStrike" kern="1200" baseline="0" dirty="0" smtClean="0">
                          <a:solidFill>
                            <a:srgbClr val="002060"/>
                          </a:solidFill>
                          <a:latin typeface="+mn-lt"/>
                          <a:ea typeface="+mn-ea"/>
                          <a:cs typeface="+mn-cs"/>
                        </a:rPr>
                        <a:t>Ingestion</a:t>
                      </a:r>
                      <a:endParaRPr lang="en-US" sz="1700" i="1" dirty="0">
                        <a:solidFill>
                          <a:srgbClr val="002060"/>
                        </a:solidFill>
                      </a:endParaRPr>
                    </a:p>
                  </a:txBody>
                  <a:tcPr/>
                </a:tc>
                <a:tc>
                  <a:txBody>
                    <a:bodyPr/>
                    <a:lstStyle/>
                    <a:p>
                      <a:r>
                        <a:rPr lang="en-US" sz="1700" b="0" i="0" u="none" strike="noStrike" kern="1200" baseline="0" dirty="0" smtClean="0">
                          <a:solidFill>
                            <a:srgbClr val="002060"/>
                          </a:solidFill>
                          <a:latin typeface="+mn-lt"/>
                          <a:ea typeface="+mn-ea"/>
                          <a:cs typeface="+mn-cs"/>
                        </a:rPr>
                        <a:t>Children—normal ingestion of dirt and dust by infants and young children, with up to 5% of children who ingest large quantities—a condition called “pica”</a:t>
                      </a:r>
                    </a:p>
                    <a:p>
                      <a:r>
                        <a:rPr lang="en-US" sz="1700" b="0" i="0" u="none" strike="noStrike" kern="1200" baseline="0" dirty="0" smtClean="0">
                          <a:solidFill>
                            <a:srgbClr val="002060"/>
                          </a:solidFill>
                          <a:latin typeface="+mn-lt"/>
                          <a:ea typeface="+mn-ea"/>
                          <a:cs typeface="+mn-cs"/>
                        </a:rPr>
                        <a:t>Children absorb greater percentage of ingested lead than adults</a:t>
                      </a:r>
                      <a:endParaRPr lang="en-US" sz="1700" dirty="0">
                        <a:solidFill>
                          <a:srgbClr val="002060"/>
                        </a:solidFill>
                      </a:endParaRPr>
                    </a:p>
                  </a:txBody>
                  <a:tcPr/>
                </a:tc>
                <a:tc>
                  <a:txBody>
                    <a:bodyPr/>
                    <a:lstStyle/>
                    <a:p>
                      <a:r>
                        <a:rPr lang="en-US" sz="1700" b="0" i="0" u="none" strike="noStrike" kern="1200" baseline="0" dirty="0" smtClean="0">
                          <a:solidFill>
                            <a:srgbClr val="002060"/>
                          </a:solidFill>
                          <a:latin typeface="+mn-lt"/>
                          <a:ea typeface="+mn-ea"/>
                          <a:cs typeface="+mn-cs"/>
                        </a:rPr>
                        <a:t>Removal of lead paint from older homes—lead levels in paint in the 1950s and earlier were as much as 50% lead</a:t>
                      </a:r>
                    </a:p>
                    <a:p>
                      <a:r>
                        <a:rPr lang="en-US" sz="1700" b="0" i="0" u="none" strike="noStrike" kern="1200" baseline="0" dirty="0" smtClean="0">
                          <a:solidFill>
                            <a:srgbClr val="002060"/>
                          </a:solidFill>
                          <a:latin typeface="+mn-lt"/>
                          <a:ea typeface="+mn-ea"/>
                          <a:cs typeface="+mn-cs"/>
                        </a:rPr>
                        <a:t>Enforce elimination of lead paint from children’s toys</a:t>
                      </a:r>
                      <a:endParaRPr lang="en-US" sz="1700" dirty="0" smtClean="0">
                        <a:solidFill>
                          <a:srgbClr val="002060"/>
                        </a:solidFill>
                      </a:endParaRPr>
                    </a:p>
                  </a:txBody>
                  <a:tcPr/>
                </a:tc>
              </a:tr>
            </a:tbl>
          </a:graphicData>
        </a:graphic>
      </p:graphicFrame>
    </p:spTree>
    <p:extLst>
      <p:ext uri="{BB962C8B-B14F-4D97-AF65-F5344CB8AC3E}">
        <p14:creationId xmlns:p14="http://schemas.microsoft.com/office/powerpoint/2010/main" val="3445360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1219200"/>
          </a:xfrm>
        </p:spPr>
        <p:txBody>
          <a:bodyPr>
            <a:noAutofit/>
          </a:bodyPr>
          <a:lstStyle/>
          <a:p>
            <a:r>
              <a:rPr lang="en-US" sz="2800" dirty="0" smtClean="0"/>
              <a:t>Where Does Lead in our Bodies Come From and What Can Be Done About It?</a:t>
            </a:r>
          </a:p>
        </p:txBody>
      </p:sp>
      <p:graphicFrame>
        <p:nvGraphicFramePr>
          <p:cNvPr id="4" name="Table 3"/>
          <p:cNvGraphicFramePr>
            <a:graphicFrameLocks noGrp="1"/>
          </p:cNvGraphicFramePr>
          <p:nvPr>
            <p:extLst>
              <p:ext uri="{D42A27DB-BD31-4B8C-83A1-F6EECF244321}">
                <p14:modId xmlns:p14="http://schemas.microsoft.com/office/powerpoint/2010/main" val="1838901440"/>
              </p:ext>
            </p:extLst>
          </p:nvPr>
        </p:nvGraphicFramePr>
        <p:xfrm>
          <a:off x="194196" y="1790700"/>
          <a:ext cx="8702154" cy="4783426"/>
        </p:xfrm>
        <a:graphic>
          <a:graphicData uri="http://schemas.openxmlformats.org/drawingml/2006/table">
            <a:tbl>
              <a:tblPr firstRow="1" bandRow="1">
                <a:tableStyleId>{5C22544A-7EE6-4342-B048-85BDC9FD1C3A}</a:tableStyleId>
              </a:tblPr>
              <a:tblGrid>
                <a:gridCol w="1180943"/>
                <a:gridCol w="4136666"/>
                <a:gridCol w="3384545"/>
              </a:tblGrid>
              <a:tr h="386802">
                <a:tc>
                  <a:txBody>
                    <a:bodyPr/>
                    <a:lstStyle/>
                    <a:p>
                      <a:r>
                        <a:rPr lang="en-US" sz="1700" b="1" i="0" u="none" strike="noStrike" kern="1200" baseline="0" dirty="0" smtClean="0">
                          <a:solidFill>
                            <a:srgbClr val="002060"/>
                          </a:solidFill>
                          <a:latin typeface="+mn-lt"/>
                          <a:ea typeface="+mn-ea"/>
                          <a:cs typeface="+mn-cs"/>
                        </a:rPr>
                        <a:t>How lead enters our bodies</a:t>
                      </a:r>
                      <a:endParaRPr lang="en-US" sz="1700" dirty="0">
                        <a:solidFill>
                          <a:srgbClr val="00206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1" i="0" u="none" strike="noStrike" kern="1200" baseline="0" dirty="0" smtClean="0">
                          <a:solidFill>
                            <a:srgbClr val="002060"/>
                          </a:solidFill>
                          <a:latin typeface="+mn-lt"/>
                          <a:ea typeface="+mn-ea"/>
                          <a:cs typeface="+mn-cs"/>
                        </a:rPr>
                        <a:t>Where it comes from</a:t>
                      </a:r>
                      <a:endParaRPr lang="en-US" sz="1700" dirty="0" smtClean="0">
                        <a:solidFill>
                          <a:srgbClr val="00206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1" i="0" u="none" strike="noStrike" kern="1200" baseline="0" dirty="0" smtClean="0">
                          <a:solidFill>
                            <a:srgbClr val="002060"/>
                          </a:solidFill>
                          <a:latin typeface="+mn-lt"/>
                          <a:ea typeface="+mn-ea"/>
                          <a:cs typeface="+mn-cs"/>
                        </a:rPr>
                        <a:t>Ways to reduce exposure</a:t>
                      </a:r>
                      <a:endParaRPr lang="en-US" sz="1700" dirty="0" smtClean="0">
                        <a:solidFill>
                          <a:srgbClr val="002060"/>
                        </a:solidFill>
                      </a:endParaRPr>
                    </a:p>
                  </a:txBody>
                  <a:tcPr/>
                </a:tc>
              </a:tr>
              <a:tr h="1141066">
                <a:tc>
                  <a:txBody>
                    <a:bodyPr/>
                    <a:lstStyle/>
                    <a:p>
                      <a:r>
                        <a:rPr lang="en-US" sz="1700" b="0" i="1" u="none" strike="noStrike" kern="1200" baseline="0" dirty="0" smtClean="0">
                          <a:solidFill>
                            <a:srgbClr val="002060"/>
                          </a:solidFill>
                          <a:latin typeface="+mn-lt"/>
                          <a:ea typeface="+mn-ea"/>
                          <a:cs typeface="+mn-cs"/>
                        </a:rPr>
                        <a:t>Ingestion</a:t>
                      </a:r>
                    </a:p>
                  </a:txBody>
                  <a:tcPr/>
                </a:tc>
                <a:tc>
                  <a:txBody>
                    <a:bodyPr/>
                    <a:lstStyle/>
                    <a:p>
                      <a:r>
                        <a:rPr lang="en-US" sz="1700" b="0" i="0" u="none" strike="noStrike" kern="1200" baseline="0" dirty="0" smtClean="0">
                          <a:solidFill>
                            <a:srgbClr val="002060"/>
                          </a:solidFill>
                          <a:latin typeface="+mn-lt"/>
                          <a:ea typeface="+mn-ea"/>
                          <a:cs typeface="+mn-cs"/>
                        </a:rPr>
                        <a:t>Children’s toys and objects </a:t>
                      </a:r>
                    </a:p>
                    <a:p>
                      <a:r>
                        <a:rPr lang="en-US" sz="1700" b="0" i="0" u="none" strike="noStrike" kern="1200" baseline="0" dirty="0" smtClean="0">
                          <a:solidFill>
                            <a:srgbClr val="002060"/>
                          </a:solidFill>
                          <a:latin typeface="+mn-lt"/>
                          <a:ea typeface="+mn-ea"/>
                          <a:cs typeface="+mn-cs"/>
                        </a:rPr>
                        <a:t>Soil near high traffic areas often contaminated from lead in gasoline</a:t>
                      </a:r>
                    </a:p>
                    <a:p>
                      <a:r>
                        <a:rPr lang="en-US" sz="1700" b="0" i="0" u="none" strike="noStrike" kern="1200" baseline="0" dirty="0" smtClean="0">
                          <a:solidFill>
                            <a:srgbClr val="002060"/>
                          </a:solidFill>
                          <a:latin typeface="+mn-lt"/>
                          <a:ea typeface="+mn-ea"/>
                          <a:cs typeface="+mn-cs"/>
                        </a:rPr>
                        <a:t>Glazed pottery often includes lead that can leach into food</a:t>
                      </a:r>
                    </a:p>
                  </a:txBody>
                  <a:tcPr/>
                </a:tc>
                <a:tc>
                  <a:txBody>
                    <a:bodyPr/>
                    <a:lstStyle/>
                    <a:p>
                      <a:r>
                        <a:rPr lang="en-US" sz="1700" b="0" i="0" u="none" strike="noStrike" kern="1200" baseline="0" dirty="0" smtClean="0">
                          <a:solidFill>
                            <a:srgbClr val="002060"/>
                          </a:solidFill>
                          <a:latin typeface="+mn-lt"/>
                          <a:ea typeface="+mn-ea"/>
                          <a:cs typeface="+mn-cs"/>
                        </a:rPr>
                        <a:t>Monitoring and control of lead levels in soil in young children’s play areas</a:t>
                      </a:r>
                    </a:p>
                    <a:p>
                      <a:r>
                        <a:rPr lang="en-US" sz="1700" b="0" i="0" u="none" strike="noStrike" kern="1200" baseline="0" dirty="0" smtClean="0">
                          <a:solidFill>
                            <a:srgbClr val="002060"/>
                          </a:solidFill>
                          <a:latin typeface="+mn-lt"/>
                          <a:ea typeface="+mn-ea"/>
                          <a:cs typeface="+mn-cs"/>
                        </a:rPr>
                        <a:t>Very high blood levels may require “chelation”</a:t>
                      </a:r>
                    </a:p>
                  </a:txBody>
                  <a:tcPr/>
                </a:tc>
              </a:tr>
              <a:tr h="1141066">
                <a:tc>
                  <a:txBody>
                    <a:bodyPr/>
                    <a:lstStyle/>
                    <a:p>
                      <a:r>
                        <a:rPr lang="en-US" sz="1700" b="0" i="1" u="none" strike="noStrike" kern="1200" baseline="0" dirty="0" smtClean="0">
                          <a:solidFill>
                            <a:srgbClr val="002060"/>
                          </a:solidFill>
                          <a:latin typeface="+mn-lt"/>
                          <a:ea typeface="+mn-ea"/>
                          <a:cs typeface="+mn-cs"/>
                        </a:rPr>
                        <a:t>Water</a:t>
                      </a:r>
                      <a:endParaRPr lang="en-US" sz="1700" i="1" dirty="0">
                        <a:solidFill>
                          <a:srgbClr val="002060"/>
                        </a:solidFill>
                      </a:endParaRPr>
                    </a:p>
                  </a:txBody>
                  <a:tcPr/>
                </a:tc>
                <a:tc>
                  <a:txBody>
                    <a:bodyPr/>
                    <a:lstStyle/>
                    <a:p>
                      <a:r>
                        <a:rPr lang="en-US" sz="1700" b="0" i="0" u="none" strike="noStrike" kern="1200" baseline="0" dirty="0" smtClean="0">
                          <a:solidFill>
                            <a:srgbClr val="002060"/>
                          </a:solidFill>
                          <a:latin typeface="+mn-lt"/>
                          <a:ea typeface="+mn-ea"/>
                          <a:cs typeface="+mn-cs"/>
                        </a:rPr>
                        <a:t>Pipes, especially in older water supplies and homes, often contain lead</a:t>
                      </a:r>
                    </a:p>
                    <a:p>
                      <a:r>
                        <a:rPr lang="en-US" sz="1700" b="0" i="0" u="none" strike="noStrike" kern="1200" baseline="0" dirty="0" smtClean="0">
                          <a:solidFill>
                            <a:srgbClr val="002060"/>
                          </a:solidFill>
                          <a:latin typeface="+mn-lt"/>
                          <a:ea typeface="+mn-ea"/>
                          <a:cs typeface="+mn-cs"/>
                        </a:rPr>
                        <a:t>Lead used in pipes outside and within the home can leach into water </a:t>
                      </a:r>
                    </a:p>
                  </a:txBody>
                  <a:tcPr/>
                </a:tc>
                <a:tc>
                  <a:txBody>
                    <a:bodyPr/>
                    <a:lstStyle/>
                    <a:p>
                      <a:r>
                        <a:rPr lang="en-US" sz="1700" b="0" i="0" u="none" strike="noStrike" kern="1200" baseline="0" dirty="0" smtClean="0">
                          <a:solidFill>
                            <a:srgbClr val="002060"/>
                          </a:solidFill>
                          <a:latin typeface="+mn-lt"/>
                          <a:ea typeface="+mn-ea"/>
                          <a:cs typeface="+mn-cs"/>
                        </a:rPr>
                        <a:t>Regulation of levels of lead in public water supply</a:t>
                      </a:r>
                    </a:p>
                    <a:p>
                      <a:r>
                        <a:rPr lang="en-US" sz="1700" b="0" i="0" u="none" strike="noStrike" kern="1200" baseline="0" dirty="0" smtClean="0">
                          <a:solidFill>
                            <a:srgbClr val="002060"/>
                          </a:solidFill>
                          <a:latin typeface="+mn-lt"/>
                          <a:ea typeface="+mn-ea"/>
                          <a:cs typeface="+mn-cs"/>
                        </a:rPr>
                        <a:t>Run home water before use</a:t>
                      </a:r>
                    </a:p>
                    <a:p>
                      <a:r>
                        <a:rPr lang="en-US" sz="1700" b="0" i="0" u="none" strike="noStrike" kern="1200" baseline="0" dirty="0" smtClean="0">
                          <a:solidFill>
                            <a:srgbClr val="002060"/>
                          </a:solidFill>
                          <a:latin typeface="+mn-lt"/>
                          <a:ea typeface="+mn-ea"/>
                          <a:cs typeface="+mn-cs"/>
                        </a:rPr>
                        <a:t>Use cold water for cooking</a:t>
                      </a:r>
                    </a:p>
                  </a:txBody>
                  <a:tcPr/>
                </a:tc>
              </a:tr>
              <a:tr h="11410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0" i="1" u="none" strike="noStrike" kern="1200" baseline="0" dirty="0" smtClean="0">
                          <a:solidFill>
                            <a:srgbClr val="002060"/>
                          </a:solidFill>
                          <a:latin typeface="+mn-lt"/>
                          <a:ea typeface="+mn-ea"/>
                          <a:cs typeface="+mn-cs"/>
                        </a:rPr>
                        <a:t>In utero</a:t>
                      </a:r>
                    </a:p>
                    <a:p>
                      <a:endParaRPr lang="en-US" sz="1700" i="1" dirty="0">
                        <a:solidFill>
                          <a:srgbClr val="002060"/>
                        </a:solidFill>
                      </a:endParaRPr>
                    </a:p>
                  </a:txBody>
                  <a:tcPr/>
                </a:tc>
                <a:tc>
                  <a:txBody>
                    <a:bodyPr/>
                    <a:lstStyle/>
                    <a:p>
                      <a:r>
                        <a:rPr lang="en-US" sz="1700" b="0" i="0" u="none" strike="noStrike" kern="1200" baseline="0" dirty="0" smtClean="0">
                          <a:solidFill>
                            <a:srgbClr val="002060"/>
                          </a:solidFill>
                          <a:latin typeface="+mn-lt"/>
                          <a:ea typeface="+mn-ea"/>
                          <a:cs typeface="+mn-cs"/>
                        </a:rPr>
                        <a:t>Pregnant women absorb higher percentage of ingested lead; can cross placenta</a:t>
                      </a:r>
                    </a:p>
                    <a:p>
                      <a:r>
                        <a:rPr lang="en-US" sz="1700" b="0" i="0" u="none" strike="noStrike" kern="1200" baseline="0" dirty="0" smtClean="0">
                          <a:solidFill>
                            <a:srgbClr val="002060"/>
                          </a:solidFill>
                          <a:latin typeface="+mn-lt"/>
                          <a:ea typeface="+mn-ea"/>
                          <a:cs typeface="+mn-cs"/>
                        </a:rPr>
                        <a:t>Mother’s previous lead exposure stored in bones can be resorbed into blood</a:t>
                      </a:r>
                    </a:p>
                  </a:txBody>
                  <a:tcPr/>
                </a:tc>
                <a:tc>
                  <a:txBody>
                    <a:bodyPr/>
                    <a:lstStyle/>
                    <a:p>
                      <a:r>
                        <a:rPr lang="en-US" sz="1700" b="0" i="0" u="none" strike="noStrike" kern="1200" baseline="0" dirty="0" smtClean="0">
                          <a:solidFill>
                            <a:srgbClr val="002060"/>
                          </a:solidFill>
                          <a:latin typeface="+mn-lt"/>
                          <a:ea typeface="+mn-ea"/>
                          <a:cs typeface="+mn-cs"/>
                        </a:rPr>
                        <a:t>Special effort to reduce exposure by pregnant women, including special care with home renovations during pregnancy, especially homes built before 1970</a:t>
                      </a:r>
                      <a:endParaRPr lang="en-US" sz="1700" dirty="0" smtClean="0">
                        <a:solidFill>
                          <a:srgbClr val="002060"/>
                        </a:solidFill>
                      </a:endParaRPr>
                    </a:p>
                  </a:txBody>
                  <a:tcPr/>
                </a:tc>
              </a:tr>
            </a:tbl>
          </a:graphicData>
        </a:graphic>
      </p:graphicFrame>
    </p:spTree>
    <p:extLst>
      <p:ext uri="{BB962C8B-B14F-4D97-AF65-F5344CB8AC3E}">
        <p14:creationId xmlns:p14="http://schemas.microsoft.com/office/powerpoint/2010/main" val="1772812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248" y="354330"/>
            <a:ext cx="8074152" cy="1226820"/>
          </a:xfrm>
        </p:spPr>
        <p:txBody>
          <a:bodyPr rtlCol="0">
            <a:normAutofit/>
          </a:bodyPr>
          <a:lstStyle/>
          <a:p>
            <a:pPr fontAlgn="auto">
              <a:spcAft>
                <a:spcPts val="0"/>
              </a:spcAft>
              <a:defRPr/>
            </a:pPr>
            <a:r>
              <a:rPr lang="en-US" sz="2800" dirty="0" smtClean="0"/>
              <a:t>What is an Ecological Risk Assessment?</a:t>
            </a:r>
            <a:endParaRPr lang="en-US" sz="2800" dirty="0"/>
          </a:p>
        </p:txBody>
      </p:sp>
      <p:sp>
        <p:nvSpPr>
          <p:cNvPr id="8195" name="Content Placeholder 2"/>
          <p:cNvSpPr>
            <a:spLocks noGrp="1"/>
          </p:cNvSpPr>
          <p:nvPr>
            <p:ph idx="4294967295"/>
          </p:nvPr>
        </p:nvSpPr>
        <p:spPr>
          <a:xfrm>
            <a:off x="419100" y="1485900"/>
            <a:ext cx="8229600" cy="4525963"/>
          </a:xfrm>
          <a:prstGeom prst="rect">
            <a:avLst/>
          </a:prstGeom>
        </p:spPr>
        <p:txBody>
          <a:bodyPr>
            <a:normAutofit/>
          </a:bodyPr>
          <a:lstStyle/>
          <a:p>
            <a:r>
              <a:rPr lang="en-US" sz="2800" dirty="0" smtClean="0">
                <a:solidFill>
                  <a:srgbClr val="FFFF00"/>
                </a:solidFill>
              </a:rPr>
              <a:t>Ecological risk assessment examines the impacts of contaminants on ecological systems ranging from chemicals, to radiation, to genetically altered crops</a:t>
            </a:r>
          </a:p>
          <a:p>
            <a:r>
              <a:rPr lang="en-US" sz="2800" dirty="0" smtClean="0"/>
              <a:t>Examines not only human health effects of exposure, but also includes the impact of contamination or pollution on plants and animals and the ecosystems in which they exist</a:t>
            </a:r>
          </a:p>
          <a:p>
            <a:pPr lvl="1"/>
            <a:r>
              <a:rPr lang="en-US" sz="2600" dirty="0" smtClean="0">
                <a:solidFill>
                  <a:srgbClr val="00B0F0"/>
                </a:solidFill>
              </a:rPr>
              <a:t>Many long term consequences to be examined</a:t>
            </a:r>
            <a:endParaRPr lang="en-US" sz="2600" dirty="0">
              <a:solidFill>
                <a:srgbClr val="00B0F0"/>
              </a:solidFill>
            </a:endParaRPr>
          </a:p>
        </p:txBody>
      </p:sp>
    </p:spTree>
    <p:extLst>
      <p:ext uri="{BB962C8B-B14F-4D97-AF65-F5344CB8AC3E}">
        <p14:creationId xmlns:p14="http://schemas.microsoft.com/office/powerpoint/2010/main" val="39968711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1143000"/>
          </a:xfrm>
        </p:spPr>
        <p:txBody>
          <a:bodyPr rtlCol="0">
            <a:noAutofit/>
          </a:bodyPr>
          <a:lstStyle/>
          <a:p>
            <a:r>
              <a:rPr lang="en-US" sz="2800" dirty="0" smtClean="0"/>
              <a:t>What is an Interaction Analysis Approach to Environmental Diseases?</a:t>
            </a:r>
            <a:endParaRPr lang="en-US" sz="2800" dirty="0"/>
          </a:p>
        </p:txBody>
      </p:sp>
      <p:sp>
        <p:nvSpPr>
          <p:cNvPr id="5" name="Content Placeholder 3"/>
          <p:cNvSpPr>
            <a:spLocks noGrp="1"/>
          </p:cNvSpPr>
          <p:nvPr>
            <p:ph idx="4294967295"/>
          </p:nvPr>
        </p:nvSpPr>
        <p:spPr>
          <a:xfrm>
            <a:off x="457200" y="1912937"/>
            <a:ext cx="8229600" cy="4525963"/>
          </a:xfrm>
          <a:prstGeom prst="rect">
            <a:avLst/>
          </a:prstGeom>
        </p:spPr>
        <p:txBody>
          <a:bodyPr/>
          <a:lstStyle/>
          <a:p>
            <a:r>
              <a:rPr lang="en-US" sz="2800" dirty="0" smtClean="0">
                <a:solidFill>
                  <a:srgbClr val="00B0F0"/>
                </a:solidFill>
              </a:rPr>
              <a:t>Interaction analysis </a:t>
            </a:r>
            <a:r>
              <a:rPr lang="en-US" sz="2800" dirty="0" smtClean="0"/>
              <a:t>implies that to understand and control the impacts of environmental exposures, it is necessary to take into account the effect of two or more exposures</a:t>
            </a:r>
          </a:p>
          <a:p>
            <a:r>
              <a:rPr lang="en-US" sz="2800" dirty="0" smtClean="0">
                <a:solidFill>
                  <a:srgbClr val="00B0F0"/>
                </a:solidFill>
              </a:rPr>
              <a:t>Adding together </a:t>
            </a:r>
            <a:r>
              <a:rPr lang="en-US" sz="2800" dirty="0" smtClean="0"/>
              <a:t>the relative risks of two exposures may provide a good approximation of their effects</a:t>
            </a:r>
          </a:p>
          <a:p>
            <a:pPr lvl="1"/>
            <a:r>
              <a:rPr lang="en-US" sz="2600" dirty="0" smtClean="0">
                <a:solidFill>
                  <a:srgbClr val="FFFF00"/>
                </a:solidFill>
              </a:rPr>
              <a:t>However, there are often interactions between exposures that lead to an impact much greater than this estimate </a:t>
            </a:r>
            <a:r>
              <a:rPr lang="en-US" sz="2400" dirty="0" smtClean="0">
                <a:solidFill>
                  <a:srgbClr val="FFFF00"/>
                </a:solidFill>
              </a:rPr>
              <a:t>(multiplicative interaction)</a:t>
            </a:r>
          </a:p>
        </p:txBody>
      </p:sp>
    </p:spTree>
    <p:extLst>
      <p:ext uri="{BB962C8B-B14F-4D97-AF65-F5344CB8AC3E}">
        <p14:creationId xmlns:p14="http://schemas.microsoft.com/office/powerpoint/2010/main" val="3180056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1143000"/>
          </a:xfrm>
        </p:spPr>
        <p:txBody>
          <a:bodyPr rtlCol="0">
            <a:noAutofit/>
          </a:bodyPr>
          <a:lstStyle/>
          <a:p>
            <a:pPr fontAlgn="auto">
              <a:spcAft>
                <a:spcPts val="0"/>
              </a:spcAft>
              <a:defRPr/>
            </a:pPr>
            <a:r>
              <a:rPr lang="en-US" sz="2800" dirty="0" smtClean="0"/>
              <a:t>What Do We Mean by Intentional and Unintentional Injuries?</a:t>
            </a:r>
            <a:endParaRPr lang="en-US" sz="2800" dirty="0"/>
          </a:p>
        </p:txBody>
      </p:sp>
      <p:sp>
        <p:nvSpPr>
          <p:cNvPr id="5" name="Content Placeholder 3"/>
          <p:cNvSpPr>
            <a:spLocks noGrp="1"/>
          </p:cNvSpPr>
          <p:nvPr>
            <p:ph idx="4294967295"/>
          </p:nvPr>
        </p:nvSpPr>
        <p:spPr>
          <a:xfrm>
            <a:off x="457200" y="1874837"/>
            <a:ext cx="8229600" cy="4525963"/>
          </a:xfrm>
          <a:prstGeom prst="rect">
            <a:avLst/>
          </a:prstGeom>
        </p:spPr>
        <p:txBody>
          <a:bodyPr>
            <a:normAutofit/>
          </a:bodyPr>
          <a:lstStyle/>
          <a:p>
            <a:r>
              <a:rPr lang="en-US" sz="3200" dirty="0" smtClean="0">
                <a:solidFill>
                  <a:srgbClr val="00B0F0"/>
                </a:solidFill>
              </a:rPr>
              <a:t>Intentional injuries</a:t>
            </a:r>
          </a:p>
          <a:p>
            <a:pPr lvl="1"/>
            <a:r>
              <a:rPr lang="en-US" sz="2800" dirty="0" smtClean="0"/>
              <a:t>Brought on by purpose, whether the injury is </a:t>
            </a:r>
            <a:br>
              <a:rPr lang="en-US" sz="2800" dirty="0" smtClean="0"/>
            </a:br>
            <a:r>
              <a:rPr lang="en-US" sz="2800" dirty="0" smtClean="0"/>
              <a:t>self-inflicted or meant for others</a:t>
            </a:r>
          </a:p>
          <a:p>
            <a:pPr lvl="2"/>
            <a:r>
              <a:rPr lang="en-US" sz="2600" dirty="0" smtClean="0">
                <a:solidFill>
                  <a:srgbClr val="FFFF00"/>
                </a:solidFill>
              </a:rPr>
              <a:t>Bioterrorism, suicide</a:t>
            </a:r>
          </a:p>
          <a:p>
            <a:r>
              <a:rPr lang="en-US" sz="3200" dirty="0" smtClean="0">
                <a:solidFill>
                  <a:srgbClr val="00B0F0"/>
                </a:solidFill>
              </a:rPr>
              <a:t>Unintentional injuries</a:t>
            </a:r>
          </a:p>
          <a:p>
            <a:pPr lvl="1"/>
            <a:r>
              <a:rPr lang="en-US" sz="2800" dirty="0" smtClean="0"/>
              <a:t>Occur not on purpose</a:t>
            </a:r>
          </a:p>
          <a:p>
            <a:pPr lvl="2"/>
            <a:r>
              <a:rPr lang="en-US" sz="2600" dirty="0" smtClean="0">
                <a:solidFill>
                  <a:srgbClr val="FFFF00"/>
                </a:solidFill>
              </a:rPr>
              <a:t>Motor vehicle collision, drowning, fall, fire</a:t>
            </a:r>
          </a:p>
        </p:txBody>
      </p:sp>
    </p:spTree>
    <p:extLst>
      <p:ext uri="{BB962C8B-B14F-4D97-AF65-F5344CB8AC3E}">
        <p14:creationId xmlns:p14="http://schemas.microsoft.com/office/powerpoint/2010/main" val="1704915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1143000"/>
          </a:xfrm>
        </p:spPr>
        <p:txBody>
          <a:bodyPr rtlCol="0">
            <a:noAutofit/>
          </a:bodyPr>
          <a:lstStyle/>
          <a:p>
            <a:r>
              <a:rPr lang="en-US" sz="2800" dirty="0" smtClean="0"/>
              <a:t>What is Being Done to Keep the Population Safe?</a:t>
            </a:r>
            <a:endParaRPr lang="en-US" sz="2800" dirty="0"/>
          </a:p>
        </p:txBody>
      </p:sp>
      <p:sp>
        <p:nvSpPr>
          <p:cNvPr id="5" name="Content Placeholder 3"/>
          <p:cNvSpPr>
            <a:spLocks noGrp="1"/>
          </p:cNvSpPr>
          <p:nvPr>
            <p:ph idx="4294967295"/>
          </p:nvPr>
        </p:nvSpPr>
        <p:spPr>
          <a:xfrm>
            <a:off x="457200" y="1874837"/>
            <a:ext cx="8229600" cy="4525963"/>
          </a:xfrm>
          <a:prstGeom prst="rect">
            <a:avLst/>
          </a:prstGeom>
        </p:spPr>
        <p:txBody>
          <a:bodyPr/>
          <a:lstStyle/>
          <a:p>
            <a:r>
              <a:rPr lang="en-US" sz="2800" dirty="0" smtClean="0">
                <a:solidFill>
                  <a:srgbClr val="FFFF00"/>
                </a:solidFill>
              </a:rPr>
              <a:t>All-hazards approach</a:t>
            </a:r>
          </a:p>
          <a:p>
            <a:pPr lvl="1"/>
            <a:r>
              <a:rPr lang="en-US" sz="2600" dirty="0" smtClean="0"/>
              <a:t>Using surveillance systems, communication systems, evacuations, and an organized health care response</a:t>
            </a:r>
          </a:p>
          <a:p>
            <a:r>
              <a:rPr lang="en-US" sz="2800" dirty="0" smtClean="0">
                <a:solidFill>
                  <a:srgbClr val="FFFF00"/>
                </a:solidFill>
              </a:rPr>
              <a:t>Outbreak investigations</a:t>
            </a:r>
          </a:p>
          <a:p>
            <a:r>
              <a:rPr lang="en-US" sz="2800" dirty="0" smtClean="0">
                <a:solidFill>
                  <a:srgbClr val="FFFF00"/>
                </a:solidFill>
              </a:rPr>
              <a:t>National Incident Management System (NIMS)</a:t>
            </a:r>
          </a:p>
          <a:p>
            <a:pPr lvl="1"/>
            <a:r>
              <a:rPr lang="en-US" sz="2600" dirty="0" smtClean="0"/>
              <a:t>Incident Command System (ICS)</a:t>
            </a:r>
          </a:p>
          <a:p>
            <a:r>
              <a:rPr lang="en-US" sz="2800" dirty="0" smtClean="0">
                <a:solidFill>
                  <a:srgbClr val="FFFF00"/>
                </a:solidFill>
              </a:rPr>
              <a:t>CDC Injury Center</a:t>
            </a:r>
          </a:p>
          <a:p>
            <a:pPr lvl="1"/>
            <a:r>
              <a:rPr lang="en-US" sz="2600" dirty="0" smtClean="0"/>
              <a:t>Explore this web site</a:t>
            </a:r>
          </a:p>
          <a:p>
            <a:pPr lvl="1"/>
            <a:r>
              <a:rPr lang="en-US" sz="2600" dirty="0">
                <a:hlinkClick r:id="rId2"/>
              </a:rPr>
              <a:t>https://www.cdc.gov/injury</a:t>
            </a:r>
            <a:r>
              <a:rPr lang="en-US" sz="2600" dirty="0" smtClean="0">
                <a:hlinkClick r:id="rId2"/>
              </a:rPr>
              <a:t>/</a:t>
            </a:r>
            <a:endParaRPr lang="en-US" sz="2600" dirty="0" smtClean="0"/>
          </a:p>
          <a:p>
            <a:pPr lvl="1"/>
            <a:endParaRPr lang="en-US" sz="2800" dirty="0" smtClean="0"/>
          </a:p>
        </p:txBody>
      </p:sp>
    </p:spTree>
    <p:extLst>
      <p:ext uri="{BB962C8B-B14F-4D97-AF65-F5344CB8AC3E}">
        <p14:creationId xmlns:p14="http://schemas.microsoft.com/office/powerpoint/2010/main" val="28846396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659944" y="2170645"/>
            <a:ext cx="7821904" cy="1062596"/>
          </a:xfrm>
        </p:spPr>
        <p:txBody>
          <a:bodyPr>
            <a:normAutofit/>
          </a:bodyPr>
          <a:lstStyle/>
          <a:p>
            <a:pPr algn="ctr"/>
            <a:r>
              <a:rPr lang="en-US" sz="4400" dirty="0" smtClean="0">
                <a:solidFill>
                  <a:schemeClr val="bg2">
                    <a:lumMod val="25000"/>
                    <a:lumOff val="75000"/>
                  </a:schemeClr>
                </a:solidFill>
              </a:rPr>
              <a:t>end</a:t>
            </a:r>
            <a:endParaRPr lang="en-US" sz="4400" dirty="0">
              <a:solidFill>
                <a:schemeClr val="bg2">
                  <a:lumMod val="25000"/>
                  <a:lumOff val="75000"/>
                </a:schemeClr>
              </a:solidFill>
            </a:endParaRPr>
          </a:p>
        </p:txBody>
      </p:sp>
      <p:sp>
        <p:nvSpPr>
          <p:cNvPr id="2" name="TextBox 1"/>
          <p:cNvSpPr txBox="1"/>
          <p:nvPr/>
        </p:nvSpPr>
        <p:spPr>
          <a:xfrm>
            <a:off x="630617" y="3358056"/>
            <a:ext cx="7945821" cy="738664"/>
          </a:xfrm>
          <a:prstGeom prst="rect">
            <a:avLst/>
          </a:prstGeom>
          <a:noFill/>
        </p:spPr>
        <p:txBody>
          <a:bodyPr wrap="square" rtlCol="0">
            <a:spAutoFit/>
          </a:bodyPr>
          <a:lstStyle/>
          <a:p>
            <a:pPr algn="ctr"/>
            <a:r>
              <a:rPr lang="en-US" sz="2400" dirty="0"/>
              <a:t>If you </a:t>
            </a:r>
            <a:r>
              <a:rPr lang="en-US" sz="2400" dirty="0" smtClean="0"/>
              <a:t>have any </a:t>
            </a:r>
            <a:r>
              <a:rPr lang="en-US" sz="2400" dirty="0"/>
              <a:t>questions, contact me via </a:t>
            </a:r>
            <a:r>
              <a:rPr lang="en-US" sz="2400" dirty="0" smtClean="0"/>
              <a:t>Canvas e-mail</a:t>
            </a:r>
            <a:endParaRPr lang="en-US" sz="2400" dirty="0"/>
          </a:p>
          <a:p>
            <a:endParaRPr lang="en-US" dirty="0"/>
          </a:p>
        </p:txBody>
      </p:sp>
    </p:spTree>
    <p:extLst>
      <p:ext uri="{BB962C8B-B14F-4D97-AF65-F5344CB8AC3E}">
        <p14:creationId xmlns:p14="http://schemas.microsoft.com/office/powerpoint/2010/main" val="4233398906"/>
      </p:ext>
    </p:extLst>
  </p:cSld>
  <p:clrMapOvr>
    <a:masterClrMapping/>
  </p:clrMapOvr>
  <p:timing>
    <p:tnLst>
      <p:par>
        <p:cTn id="1" dur="indefinite" restart="never" nodeType="tmRoot"/>
      </p:par>
    </p:tnLst>
  </p:timing>
</p:sld>
</file>

<file path=ppt/theme/theme1.xml><?xml version="1.0" encoding="utf-8"?>
<a:theme xmlns:a="http://schemas.openxmlformats.org/drawingml/2006/main" name="Tradeshow">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Tradeshow">
      <a:majorFont>
        <a:latin typeface="Arial Black"/>
        <a:ea typeface=""/>
        <a:cs typeface=""/>
        <a:font script="Jpan" typeface="ＭＳ Ｐゴシック"/>
        <a:font script="Hang" typeface="HY견고딕"/>
        <a:font script="Hans" typeface="宋体"/>
        <a:font script="Hant" typeface="新細明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adeshow">
      <a:fillStyleLst>
        <a:solidFill>
          <a:schemeClr val="phClr"/>
        </a:solidFill>
        <a:gradFill rotWithShape="1">
          <a:gsLst>
            <a:gs pos="0">
              <a:schemeClr val="phClr">
                <a:tint val="45000"/>
                <a:satMod val="300000"/>
              </a:schemeClr>
            </a:gs>
            <a:gs pos="35000">
              <a:schemeClr val="phClr">
                <a:tint val="45000"/>
                <a:satMod val="300000"/>
              </a:schemeClr>
            </a:gs>
            <a:gs pos="69000">
              <a:schemeClr val="phClr">
                <a:tint val="45000"/>
                <a:satMod val="350000"/>
              </a:schemeClr>
            </a:gs>
            <a:gs pos="100000">
              <a:schemeClr val="phClr">
                <a:tint val="60000"/>
                <a:satMod val="350000"/>
              </a:schemeClr>
            </a:gs>
          </a:gsLst>
          <a:path path="circle">
            <a:fillToRect l="50000" t="50000" r="100000" b="100000"/>
          </a:path>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9525" cap="rnd" cmpd="sng" algn="ctr">
          <a:solidFill>
            <a:schemeClr val="phClr"/>
          </a:solidFill>
          <a:prstDash val="solid"/>
        </a:ln>
        <a:ln w="38475" cap="flat" cmpd="sng" algn="ctr">
          <a:solidFill>
            <a:schemeClr val="phClr"/>
          </a:solidFill>
          <a:prstDash val="solid"/>
        </a:ln>
        <a:ln w="54850" cap="flat" cmpd="sng" algn="ctr">
          <a:solidFill>
            <a:schemeClr val="phClr"/>
          </a:solidFill>
          <a:prstDash val="solid"/>
        </a:ln>
      </a:lnStyleLst>
      <a:effectStyleLst>
        <a:effectStyle>
          <a:effectLst>
            <a:outerShdw blurRad="50800" dist="25400" dir="5400000" rotWithShape="0">
              <a:srgbClr val="000000">
                <a:alpha val="55000"/>
              </a:srgbClr>
            </a:outerShdw>
          </a:effectLst>
        </a:effectStyle>
        <a:effectStyle>
          <a:effectLst>
            <a:outerShdw blurRad="50800" dist="25400" dir="5400000" rotWithShape="0">
              <a:srgbClr val="000000">
                <a:alpha val="44000"/>
              </a:srgbClr>
            </a:outerShdw>
          </a:effectLst>
        </a:effectStyle>
        <a:effectStyle>
          <a:effectLst>
            <a:outerShdw blurRad="50800" dist="25400" dir="5400000" rotWithShape="0">
              <a:srgbClr val="000000">
                <a:alpha val="55000"/>
              </a:srgbClr>
            </a:outerShdw>
          </a:effectLst>
          <a:scene3d>
            <a:camera prst="orthographicFront">
              <a:rot lat="0" lon="0" rev="0"/>
            </a:camera>
            <a:lightRig rig="brightRoom" dir="tl">
              <a:rot lat="0" lon="0" rev="3600000"/>
            </a:lightRig>
          </a:scene3d>
          <a:sp3d contourW="31750" prstMaterial="flat">
            <a:bevelT w="127000" h="254000" prst="angle"/>
            <a:contourClr>
              <a:schemeClr val="phClr">
                <a:shade val="20000"/>
              </a:schemeClr>
            </a:contourClr>
          </a:sp3d>
        </a:effectStyle>
      </a:effectStyleLst>
      <a:bgFillStyleLst>
        <a:solidFill>
          <a:schemeClr val="phClr"/>
        </a:solidFill>
        <a:gradFill rotWithShape="1">
          <a:gsLst>
            <a:gs pos="20000">
              <a:schemeClr val="phClr">
                <a:tint val="80000"/>
                <a:lumMod val="100000"/>
              </a:schemeClr>
            </a:gs>
            <a:gs pos="100000">
              <a:schemeClr val="phClr">
                <a:tint val="100000"/>
                <a:lumMod val="80000"/>
              </a:schemeClr>
            </a:gs>
          </a:gsLst>
          <a:path path="circle">
            <a:fillToRect l="50000" t="20000" r="100000" b="100000"/>
          </a:path>
        </a:gradFill>
        <a:gradFill rotWithShape="1">
          <a:gsLst>
            <a:gs pos="0">
              <a:schemeClr val="phClr">
                <a:tint val="100000"/>
                <a:lumMod val="100000"/>
              </a:schemeClr>
            </a:gs>
            <a:gs pos="100000">
              <a:schemeClr val="phClr">
                <a:shade val="100000"/>
                <a:lumMod val="60000"/>
              </a:schemeClr>
            </a:gs>
          </a:gsLst>
          <a:path path="circle">
            <a:fillToRect l="50000" t="2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Tradeshow</Template>
  <TotalTime>518</TotalTime>
  <Words>1777</Words>
  <Application>Microsoft Office PowerPoint</Application>
  <PresentationFormat>On-screen Show (4:3)</PresentationFormat>
  <Paragraphs>208</Paragraphs>
  <Slides>32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Arial Black</vt:lpstr>
      <vt:lpstr>Calibri</vt:lpstr>
      <vt:lpstr>Candara</vt:lpstr>
      <vt:lpstr>Tradeshow</vt:lpstr>
      <vt:lpstr>Introduction to Public Health PUBH01101</vt:lpstr>
      <vt:lpstr>NOTE</vt:lpstr>
      <vt:lpstr>Learning Objectives</vt:lpstr>
      <vt:lpstr>Learning Objectives</vt:lpstr>
      <vt:lpstr>Vignette 1</vt:lpstr>
      <vt:lpstr>Vignette 2</vt:lpstr>
      <vt:lpstr>Vignette 3</vt:lpstr>
      <vt:lpstr>Vignette 4</vt:lpstr>
      <vt:lpstr>Vignette 5</vt:lpstr>
      <vt:lpstr>Vignette 6</vt:lpstr>
      <vt:lpstr>Concepts to consider 1</vt:lpstr>
      <vt:lpstr>Concepts to consider 2</vt:lpstr>
      <vt:lpstr>Three parts of the Scope of Environmental Diseases and Injuries</vt:lpstr>
      <vt:lpstr>What is Meant by “Environment”?</vt:lpstr>
      <vt:lpstr>Video about NIEHS</vt:lpstr>
      <vt:lpstr>What is the Burden of Disease Due to the Physical Environment?</vt:lpstr>
      <vt:lpstr>Environmental Health Topics 1</vt:lpstr>
      <vt:lpstr>Environmental Health Topics 2</vt:lpstr>
      <vt:lpstr>Air Quality Index for Particle Pollution</vt:lpstr>
      <vt:lpstr>How Do We Interact with Our  Physical Environment?</vt:lpstr>
      <vt:lpstr>How Does Risk Assessment Address the Impacts of the Physical Environment?</vt:lpstr>
      <vt:lpstr>How Does Risk Assessment Address the Impacts of the Physical Environment?</vt:lpstr>
      <vt:lpstr>Four-Step  Risk Assessment Process</vt:lpstr>
      <vt:lpstr>Four-Step Risk Assessment and Simplified Example: Benzene</vt:lpstr>
      <vt:lpstr>Public Health Assessment</vt:lpstr>
      <vt:lpstr>Where Does Lead in our Bodies Come From and What Can Be Done About It?</vt:lpstr>
      <vt:lpstr>Where Does Lead in our Bodies Come From and What Can Be Done About It?</vt:lpstr>
      <vt:lpstr>What is an Ecological Risk Assessment?</vt:lpstr>
      <vt:lpstr>What is an Interaction Analysis Approach to Environmental Diseases?</vt:lpstr>
      <vt:lpstr>What Do We Mean by Intentional and Unintentional Injuries?</vt:lpstr>
      <vt:lpstr>What is Being Done to Keep the Population Safe?</vt:lpstr>
      <vt:lpstr>end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Health &amp; Safety</dc:title>
  <dc:creator>Dr Beavers</dc:creator>
  <cp:lastModifiedBy>David Beavers</cp:lastModifiedBy>
  <cp:revision>79</cp:revision>
  <dcterms:created xsi:type="dcterms:W3CDTF">2014-01-26T14:22:09Z</dcterms:created>
  <dcterms:modified xsi:type="dcterms:W3CDTF">2017-07-04T13:21:20Z</dcterms:modified>
</cp:coreProperties>
</file>